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saveSubsetFonts="1" autoCompressPictures="0">
  <p:sldMasterIdLst>
    <p:sldMasterId id="2147483657" r:id="rId1"/>
    <p:sldMasterId id="2147483703" r:id="rId2"/>
  </p:sldMasterIdLst>
  <p:notesMasterIdLst>
    <p:notesMasterId r:id="rId61"/>
  </p:notesMasterIdLst>
  <p:handoutMasterIdLst>
    <p:handoutMasterId r:id="rId62"/>
  </p:handoutMasterIdLst>
  <p:sldIdLst>
    <p:sldId id="262" r:id="rId3"/>
    <p:sldId id="507" r:id="rId4"/>
    <p:sldId id="580" r:id="rId5"/>
    <p:sldId id="508" r:id="rId6"/>
    <p:sldId id="571" r:id="rId7"/>
    <p:sldId id="582" r:id="rId8"/>
    <p:sldId id="579" r:id="rId9"/>
    <p:sldId id="572" r:id="rId10"/>
    <p:sldId id="573" r:id="rId11"/>
    <p:sldId id="569" r:id="rId12"/>
    <p:sldId id="513" r:id="rId13"/>
    <p:sldId id="575" r:id="rId14"/>
    <p:sldId id="576" r:id="rId15"/>
    <p:sldId id="577" r:id="rId16"/>
    <p:sldId id="578" r:id="rId17"/>
    <p:sldId id="515" r:id="rId18"/>
    <p:sldId id="536" r:id="rId19"/>
    <p:sldId id="516" r:id="rId20"/>
    <p:sldId id="570" r:id="rId21"/>
    <p:sldId id="517" r:id="rId22"/>
    <p:sldId id="518" r:id="rId23"/>
    <p:sldId id="519" r:id="rId24"/>
    <p:sldId id="540" r:id="rId25"/>
    <p:sldId id="542" r:id="rId26"/>
    <p:sldId id="543" r:id="rId27"/>
    <p:sldId id="539" r:id="rId28"/>
    <p:sldId id="546" r:id="rId29"/>
    <p:sldId id="547" r:id="rId30"/>
    <p:sldId id="521" r:id="rId31"/>
    <p:sldId id="583" r:id="rId32"/>
    <p:sldId id="584" r:id="rId33"/>
    <p:sldId id="585" r:id="rId34"/>
    <p:sldId id="522" r:id="rId35"/>
    <p:sldId id="523" r:id="rId36"/>
    <p:sldId id="560" r:id="rId37"/>
    <p:sldId id="524" r:id="rId38"/>
    <p:sldId id="534" r:id="rId39"/>
    <p:sldId id="550" r:id="rId40"/>
    <p:sldId id="549" r:id="rId41"/>
    <p:sldId id="558" r:id="rId42"/>
    <p:sldId id="559" r:id="rId43"/>
    <p:sldId id="551" r:id="rId44"/>
    <p:sldId id="552" r:id="rId45"/>
    <p:sldId id="553" r:id="rId46"/>
    <p:sldId id="554" r:id="rId47"/>
    <p:sldId id="555" r:id="rId48"/>
    <p:sldId id="556" r:id="rId49"/>
    <p:sldId id="557" r:id="rId50"/>
    <p:sldId id="561" r:id="rId51"/>
    <p:sldId id="567" r:id="rId52"/>
    <p:sldId id="581" r:id="rId53"/>
    <p:sldId id="562" r:id="rId54"/>
    <p:sldId id="563" r:id="rId55"/>
    <p:sldId id="564" r:id="rId56"/>
    <p:sldId id="525" r:id="rId57"/>
    <p:sldId id="526" r:id="rId58"/>
    <p:sldId id="535" r:id="rId59"/>
    <p:sldId id="318" r:id="rId60"/>
  </p:sldIdLst>
  <p:sldSz cx="9144000" cy="6858000" type="screen4x3"/>
  <p:notesSz cx="6807200" cy="9939338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ont Page ・ Table of Contents" id="{35DD3A7B-A3B5-49A5-9CD2-FA74D1CAA38D}">
          <p14:sldIdLst>
            <p14:sldId id="262"/>
            <p14:sldId id="507"/>
            <p14:sldId id="580"/>
          </p14:sldIdLst>
        </p14:section>
        <p14:section name="1.　Introduction" id="{B81141D6-5160-4643-8D51-022CC5C4BDB9}">
          <p14:sldIdLst>
            <p14:sldId id="508"/>
            <p14:sldId id="571"/>
            <p14:sldId id="582"/>
            <p14:sldId id="579"/>
            <p14:sldId id="572"/>
            <p14:sldId id="573"/>
            <p14:sldId id="569"/>
          </p14:sldIdLst>
        </p14:section>
        <p14:section name="2.　Screen Description" id="{A8A060BF-92DF-4F47-AFEF-F5FA058AAEFB}">
          <p14:sldIdLst>
            <p14:sldId id="513"/>
            <p14:sldId id="575"/>
            <p14:sldId id="576"/>
            <p14:sldId id="577"/>
            <p14:sldId id="578"/>
          </p14:sldIdLst>
        </p14:section>
        <p14:section name="3.　Preparation" id="{F371CF2D-8915-4A64-8E16-4779225EF33B}">
          <p14:sldIdLst>
            <p14:sldId id="515"/>
            <p14:sldId id="536"/>
            <p14:sldId id="516"/>
            <p14:sldId id="570"/>
            <p14:sldId id="517"/>
            <p14:sldId id="518"/>
            <p14:sldId id="519"/>
            <p14:sldId id="540"/>
            <p14:sldId id="542"/>
            <p14:sldId id="543"/>
            <p14:sldId id="539"/>
            <p14:sldId id="546"/>
            <p14:sldId id="547"/>
          </p14:sldIdLst>
        </p14:section>
        <p14:section name="4.　Execution (First Time)" id="{20E0CE64-C4E1-4AA3-A801-B968E7AAE85B}">
          <p14:sldIdLst>
            <p14:sldId id="521"/>
            <p14:sldId id="583"/>
            <p14:sldId id="584"/>
            <p14:sldId id="585"/>
            <p14:sldId id="522"/>
            <p14:sldId id="523"/>
            <p14:sldId id="560"/>
            <p14:sldId id="524"/>
            <p14:sldId id="534"/>
            <p14:sldId id="550"/>
            <p14:sldId id="549"/>
            <p14:sldId id="558"/>
            <p14:sldId id="559"/>
          </p14:sldIdLst>
        </p14:section>
        <p14:section name="5.　Execution (Second time)" id="{6F0E85FF-1328-4FA9-B331-98C4CB0848B9}">
          <p14:sldIdLst>
            <p14:sldId id="551"/>
            <p14:sldId id="552"/>
            <p14:sldId id="553"/>
            <p14:sldId id="554"/>
            <p14:sldId id="555"/>
            <p14:sldId id="556"/>
            <p14:sldId id="557"/>
            <p14:sldId id="561"/>
          </p14:sldIdLst>
        </p14:section>
        <p14:section name="6. Checking the CMDB Parameter history" id="{5BAE5183-7343-4A0A-A1F5-CC8B703A6B8F}">
          <p14:sldIdLst>
            <p14:sldId id="567"/>
            <p14:sldId id="581"/>
            <p14:sldId id="562"/>
            <p14:sldId id="563"/>
            <p14:sldId id="564"/>
          </p14:sldIdLst>
        </p14:section>
        <p14:section name="A　Appendix" id="{321A0D05-A381-48E4-9F50-11722539195D}">
          <p14:sldIdLst>
            <p14:sldId id="525"/>
            <p14:sldId id="526"/>
            <p14:sldId id="535"/>
            <p14:sldId id="3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27">
          <p15:clr>
            <a:srgbClr val="A4A3A4"/>
          </p15:clr>
        </p15:guide>
        <p15:guide id="2" orient="horz" pos="73">
          <p15:clr>
            <a:srgbClr val="A4A3A4"/>
          </p15:clr>
        </p15:guide>
        <p15:guide id="3" orient="horz" pos="4064">
          <p15:clr>
            <a:srgbClr val="A4A3A4"/>
          </p15:clr>
        </p15:guide>
        <p15:guide id="4" pos="2880">
          <p15:clr>
            <a:srgbClr val="A4A3A4"/>
          </p15:clr>
        </p15:guide>
        <p15:guide id="5" pos="113">
          <p15:clr>
            <a:srgbClr val="A4A3A4"/>
          </p15:clr>
        </p15:guide>
        <p15:guide id="6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成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FFA032"/>
    <a:srgbClr val="88CCD5"/>
    <a:srgbClr val="1A4072"/>
    <a:srgbClr val="1E1E1E"/>
    <a:srgbClr val="0070BF"/>
    <a:srgbClr val="FFFFCC"/>
    <a:srgbClr val="336600"/>
    <a:srgbClr val="0033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8FB837D-C827-4EFA-A057-4D05807E0F7C}" styleName="テーマ スタイル 1 - アクセント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19" autoAdjust="0"/>
    <p:restoredTop sz="96391" autoAdjust="0"/>
  </p:normalViewPr>
  <p:slideViewPr>
    <p:cSldViewPr>
      <p:cViewPr varScale="1">
        <p:scale>
          <a:sx n="115" d="100"/>
          <a:sy n="115" d="100"/>
        </p:scale>
        <p:origin x="1638" y="102"/>
      </p:cViewPr>
      <p:guideLst>
        <p:guide orient="horz" pos="527"/>
        <p:guide orient="horz" pos="73"/>
        <p:guide orient="horz" pos="4064"/>
        <p:guide pos="2880"/>
        <p:guide pos="113"/>
        <p:guide pos="56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7812"/>
    </p:cViewPr>
  </p:sorterViewPr>
  <p:notesViewPr>
    <p:cSldViewPr>
      <p:cViewPr varScale="1">
        <p:scale>
          <a:sx n="81" d="100"/>
          <a:sy n="81" d="100"/>
        </p:scale>
        <p:origin x="3990" y="114"/>
      </p:cViewPr>
      <p:guideLst>
        <p:guide orient="horz" pos="3130"/>
        <p:guide pos="2144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787" cy="496967"/>
          </a:xfrm>
          <a:prstGeom prst="rect">
            <a:avLst/>
          </a:prstGeom>
        </p:spPr>
        <p:txBody>
          <a:bodyPr vert="horz" lIns="92228" tIns="46114" rIns="92228" bIns="46114" rtlCol="0"/>
          <a:lstStyle>
            <a:lvl1pPr algn="l">
              <a:defRPr sz="1200"/>
            </a:lvl1pPr>
          </a:lstStyle>
          <a:p>
            <a:endParaRPr kumimoji="1" lang="ja-JP" altLang="en-US" dirty="0">
              <a:ea typeface="メイリオ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55838" y="1"/>
            <a:ext cx="2949787" cy="496967"/>
          </a:xfrm>
          <a:prstGeom prst="rect">
            <a:avLst/>
          </a:prstGeom>
        </p:spPr>
        <p:txBody>
          <a:bodyPr vert="horz" lIns="92228" tIns="46114" rIns="92228" bIns="46114" rtlCol="0"/>
          <a:lstStyle>
            <a:lvl1pPr algn="r">
              <a:defRPr sz="1200"/>
            </a:lvl1pPr>
          </a:lstStyle>
          <a:p>
            <a:fld id="{D829EBEE-5DBD-45D0-BA62-80122688BEB8}" type="datetimeFigureOut">
              <a:rPr kumimoji="1" lang="ja-JP" altLang="en-US" smtClean="0">
                <a:ea typeface="メイリオ" panose="020B0604030504040204" pitchFamily="50" charset="-128"/>
              </a:rPr>
              <a:t>2022/1/19</a:t>
            </a:fld>
            <a:endParaRPr kumimoji="1" lang="ja-JP" altLang="en-US" dirty="0">
              <a:ea typeface="メイリオ" panose="020B0604030504040204" pitchFamily="50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1" y="9440647"/>
            <a:ext cx="2949787" cy="496967"/>
          </a:xfrm>
          <a:prstGeom prst="rect">
            <a:avLst/>
          </a:prstGeom>
        </p:spPr>
        <p:txBody>
          <a:bodyPr vert="horz" lIns="92228" tIns="46114" rIns="92228" bIns="46114" rtlCol="0" anchor="b"/>
          <a:lstStyle>
            <a:lvl1pPr algn="l">
              <a:defRPr sz="1200"/>
            </a:lvl1pPr>
          </a:lstStyle>
          <a:p>
            <a:endParaRPr kumimoji="1" lang="ja-JP" altLang="en-US" dirty="0">
              <a:ea typeface="メイリオ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55838" y="9440647"/>
            <a:ext cx="2949787" cy="496967"/>
          </a:xfrm>
          <a:prstGeom prst="rect">
            <a:avLst/>
          </a:prstGeom>
        </p:spPr>
        <p:txBody>
          <a:bodyPr vert="horz" lIns="92228" tIns="46114" rIns="92228" bIns="46114" rtlCol="0" anchor="b"/>
          <a:lstStyle>
            <a:lvl1pPr algn="r">
              <a:defRPr sz="1200"/>
            </a:lvl1pPr>
          </a:lstStyle>
          <a:p>
            <a:fld id="{6322DB22-2E22-491B-AA6C-F689DB200DBB}" type="slidenum">
              <a:rPr kumimoji="1" lang="ja-JP" altLang="en-US" smtClean="0">
                <a:ea typeface="メイリオ" panose="020B0604030504040204" pitchFamily="50" charset="-128"/>
              </a:rPr>
              <a:t>‹#›</a:t>
            </a:fld>
            <a:endParaRPr kumimoji="1" lang="ja-JP" altLang="en-US" dirty="0"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10505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5838" y="1"/>
            <a:ext cx="2949787" cy="288000"/>
          </a:xfrm>
          <a:prstGeom prst="rect">
            <a:avLst/>
          </a:prstGeom>
        </p:spPr>
        <p:txBody>
          <a:bodyPr vert="horz" lIns="92228" tIns="46114" rIns="92228" bIns="46114" rtlCol="0"/>
          <a:lstStyle>
            <a:lvl1pPr algn="r">
              <a:defRPr sz="1000">
                <a:ea typeface="メイリオ" panose="020B0604030504040204" pitchFamily="50" charset="-128"/>
              </a:defRPr>
            </a:lvl1pPr>
          </a:lstStyle>
          <a:p>
            <a:fld id="{4B26993D-C081-44EB-B0F5-A9F467792B62}" type="datetimeFigureOut">
              <a:rPr lang="ja-JP" altLang="en-US" smtClean="0"/>
              <a:pPr/>
              <a:t>2022/1/19</a:t>
            </a:fld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5838" y="9652150"/>
            <a:ext cx="2949787" cy="288000"/>
          </a:xfrm>
          <a:prstGeom prst="rect">
            <a:avLst/>
          </a:prstGeom>
        </p:spPr>
        <p:txBody>
          <a:bodyPr vert="horz" lIns="92228" tIns="46114" rIns="92228" bIns="46114" rtlCol="0" anchor="b"/>
          <a:lstStyle>
            <a:lvl1pPr algn="r">
              <a:defRPr sz="1000">
                <a:ea typeface="メイリオ" panose="020B0604030504040204" pitchFamily="50" charset="-128"/>
              </a:defRPr>
            </a:lvl1pPr>
          </a:lstStyle>
          <a:p>
            <a:fld id="{CFBBA293-708C-4261-9FD1-AE04041D5F79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8" name="スライド イメージ プレースホルダー 7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432000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9" name="ノート プレースホルダー 8"/>
          <p:cNvSpPr>
            <a:spLocks noGrp="1"/>
          </p:cNvSpPr>
          <p:nvPr>
            <p:ph type="body" sz="quarter" idx="3"/>
          </p:nvPr>
        </p:nvSpPr>
        <p:spPr>
          <a:xfrm>
            <a:off x="91600" y="4320000"/>
            <a:ext cx="6624000" cy="5220000"/>
          </a:xfrm>
          <a:prstGeom prst="rect">
            <a:avLst/>
          </a:prstGeom>
        </p:spPr>
        <p:txBody>
          <a:bodyPr vert="horz" lIns="0" tIns="45720" rIns="0" bIns="45720" rtlCol="0"/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525029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kumimoji="1" sz="1100" kern="1200">
        <a:solidFill>
          <a:schemeClr val="tx1"/>
        </a:solidFill>
        <a:latin typeface="+mn-lt"/>
        <a:ea typeface="メイリオ" panose="020B0604030504040204" pitchFamily="50" charset="-128"/>
        <a:cs typeface="+mn-cs"/>
      </a:defRPr>
    </a:lvl1pPr>
    <a:lvl2pPr marL="457200" algn="l" defTabSz="914400" rtl="0" eaLnBrk="1" latinLnBrk="0" hangingPunct="1">
      <a:defRPr kumimoji="1" sz="800" kern="1200">
        <a:solidFill>
          <a:schemeClr val="tx1"/>
        </a:solidFill>
        <a:latin typeface="+mn-lt"/>
        <a:ea typeface="メイリオ" panose="020B0604030504040204" pitchFamily="50" charset="-128"/>
        <a:cs typeface="+mn-cs"/>
      </a:defRPr>
    </a:lvl2pPr>
    <a:lvl3pPr marL="914400" algn="l" defTabSz="914400" rtl="0" eaLnBrk="1" latinLnBrk="0" hangingPunct="1">
      <a:defRPr kumimoji="1" sz="800" kern="1200">
        <a:solidFill>
          <a:schemeClr val="tx1"/>
        </a:solidFill>
        <a:latin typeface="+mn-lt"/>
        <a:ea typeface="メイリオ" panose="020B0604030504040204" pitchFamily="50" charset="-128"/>
        <a:cs typeface="+mn-cs"/>
      </a:defRPr>
    </a:lvl3pPr>
    <a:lvl4pPr marL="1371600" algn="l" defTabSz="914400" rtl="0" eaLnBrk="1" latinLnBrk="0" hangingPunct="1">
      <a:defRPr kumimoji="1" sz="800" kern="1200">
        <a:solidFill>
          <a:schemeClr val="tx1"/>
        </a:solidFill>
        <a:latin typeface="+mn-lt"/>
        <a:ea typeface="メイリオ" panose="020B0604030504040204" pitchFamily="50" charset="-128"/>
        <a:cs typeface="+mn-cs"/>
      </a:defRPr>
    </a:lvl4pPr>
    <a:lvl5pPr marL="1828800" algn="l" defTabSz="914400" rtl="0" eaLnBrk="1" latinLnBrk="0" hangingPunct="1">
      <a:defRPr kumimoji="1" sz="800" kern="1200">
        <a:solidFill>
          <a:schemeClr val="tx1"/>
        </a:solidFill>
        <a:latin typeface="+mn-lt"/>
        <a:ea typeface="メイリオ" panose="020B0604030504040204" pitchFamily="50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_Titl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79513" y="3105369"/>
            <a:ext cx="8784000" cy="528794"/>
          </a:xfrm>
        </p:spPr>
        <p:txBody>
          <a:bodyPr anchor="b" anchorCtr="0">
            <a:spAutoFit/>
          </a:bodyPr>
          <a:lstStyle>
            <a:lvl1pPr algn="ctr">
              <a:defRPr sz="3200">
                <a:solidFill>
                  <a:schemeClr val="accent6"/>
                </a:solidFill>
                <a:effectLst/>
              </a:defRPr>
            </a:lvl1pPr>
          </a:lstStyle>
          <a:p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6" name="テキスト プレースホルダー"/>
          <p:cNvSpPr>
            <a:spLocks noGrp="1"/>
          </p:cNvSpPr>
          <p:nvPr>
            <p:ph type="body" sz="quarter" idx="11" hasCustomPrompt="1"/>
          </p:nvPr>
        </p:nvSpPr>
        <p:spPr>
          <a:xfrm>
            <a:off x="2591513" y="260560"/>
            <a:ext cx="6372000" cy="360000"/>
          </a:xfrm>
        </p:spPr>
        <p:txBody>
          <a:bodyPr>
            <a:noAutofit/>
          </a:bodyPr>
          <a:lstStyle>
            <a:lvl1pPr marL="0" indent="0" algn="r">
              <a:buNone/>
              <a:defRPr sz="1800"/>
            </a:lvl1pPr>
          </a:lstStyle>
          <a:p>
            <a:r>
              <a:rPr lang="ja-JP" altLang="en-US" dirty="0" smtClean="0"/>
              <a:t>宛先がある場合は入力</a:t>
            </a:r>
            <a:endParaRPr lang="ja-JP" altLang="en-US" dirty="0"/>
          </a:p>
        </p:txBody>
      </p:sp>
      <p:sp>
        <p:nvSpPr>
          <p:cNvPr id="5" name="テキスト プレースホルダー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79513" y="6021360"/>
            <a:ext cx="6552727" cy="400110"/>
          </a:xfrm>
        </p:spPr>
        <p:txBody>
          <a:bodyPr wrap="square">
            <a:sp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</a:defRPr>
            </a:lvl1pPr>
            <a:lvl2pPr marL="72000" indent="0">
              <a:buNone/>
              <a:defRPr>
                <a:solidFill>
                  <a:schemeClr val="bg1"/>
                </a:solidFill>
              </a:defRPr>
            </a:lvl2pPr>
            <a:lvl3pPr marL="222962" indent="0">
              <a:buNone/>
              <a:defRPr>
                <a:solidFill>
                  <a:schemeClr val="bg1"/>
                </a:solidFill>
              </a:defRPr>
            </a:lvl3pPr>
            <a:lvl4pPr marL="327787" indent="0">
              <a:buNone/>
              <a:defRPr>
                <a:solidFill>
                  <a:schemeClr val="bg1"/>
                </a:solidFill>
              </a:defRPr>
            </a:lvl4pPr>
            <a:lvl5pPr marL="311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ja-JP" altLang="en-US" dirty="0" smtClean="0"/>
              <a:t>年月　部署名　氏名など　適宜改行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88715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rporate 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0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016B-CCA6-43BE-8BEE-59565A35F4F7}" type="datetimeFigureOut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C995E-926A-4ADA-979B-28079B0D36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59359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016B-CCA6-43BE-8BEE-59565A35F4F7}" type="datetimeFigureOut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C995E-926A-4ADA-979B-28079B0D36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55012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016B-CCA6-43BE-8BEE-59565A35F4F7}" type="datetimeFigureOut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C995E-926A-4ADA-979B-28079B0D36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907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016B-CCA6-43BE-8BEE-59565A35F4F7}" type="datetimeFigureOut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C995E-926A-4ADA-979B-28079B0D36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8803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016B-CCA6-43BE-8BEE-59565A35F4F7}" type="datetimeFigureOut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C995E-926A-4ADA-979B-28079B0D36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3489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016B-CCA6-43BE-8BEE-59565A35F4F7}" type="datetimeFigureOut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C995E-926A-4ADA-979B-28079B0D36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59672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016B-CCA6-43BE-8BEE-59565A35F4F7}" type="datetimeFigureOut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C995E-926A-4ADA-979B-28079B0D36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6585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016B-CCA6-43BE-8BEE-59565A35F4F7}" type="datetimeFigureOut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C995E-926A-4ADA-979B-28079B0D36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75070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016B-CCA6-43BE-8BEE-59565A35F4F7}" type="datetimeFigureOut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C995E-926A-4ADA-979B-28079B0D36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4110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79513" y="115200"/>
            <a:ext cx="8784000" cy="468000"/>
          </a:xfrm>
        </p:spPr>
        <p:txBody>
          <a:bodyPr tIns="36000" bIns="0">
            <a:normAutofit/>
          </a:bodyPr>
          <a:lstStyle>
            <a:lvl1pPr>
              <a:defRPr sz="2400" b="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99009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016B-CCA6-43BE-8BEE-59565A35F4F7}" type="datetimeFigureOut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C995E-926A-4ADA-979B-28079B0D36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28831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016B-CCA6-43BE-8BEE-59565A35F4F7}" type="datetimeFigureOut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C995E-926A-4ADA-979B-28079B0D36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0621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79513" y="115200"/>
            <a:ext cx="8784000" cy="468000"/>
          </a:xfrm>
        </p:spPr>
        <p:txBody>
          <a:bodyPr vert="horz" lIns="91440" tIns="36000" rIns="91440" bIns="0" rtlCol="0" anchor="ctr">
            <a:normAutofit/>
          </a:bodyPr>
          <a:lstStyle>
            <a:lvl1pPr>
              <a:defRPr lang="ja-JP" alt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179512" y="836712"/>
            <a:ext cx="8784976" cy="561647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noProof="0" dirty="0" smtClean="0"/>
            </a:lvl1pPr>
            <a:lvl2pPr>
              <a:defRPr lang="ja-JP" altLang="en-US" noProof="0" dirty="0" smtClean="0"/>
            </a:lvl2pPr>
            <a:lvl3pPr>
              <a:defRPr lang="ja-JP" altLang="en-US" noProof="0" dirty="0" smtClean="0"/>
            </a:lvl3pPr>
            <a:lvl4pPr>
              <a:defRPr lang="ja-JP" altLang="en-US" noProof="0" dirty="0" smtClean="0"/>
            </a:lvl4pPr>
          </a:lstStyle>
          <a:p>
            <a:pPr lvl="0"/>
            <a:r>
              <a:rPr kumimoji="1" lang="ja-JP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本文を入力</a:t>
            </a:r>
          </a:p>
          <a:p>
            <a:pPr lvl="1"/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</a:t>
            </a:r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2"/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3"/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083392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d 1 line &amp;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79513" y="115200"/>
            <a:ext cx="8784000" cy="468000"/>
          </a:xfrm>
        </p:spPr>
        <p:txBody>
          <a:bodyPr vert="horz" lIns="91440" tIns="36000" rIns="91440" bIns="0" rtlCol="0" anchor="ctr">
            <a:normAutofit/>
          </a:bodyPr>
          <a:lstStyle>
            <a:lvl1pPr>
              <a:defRPr lang="ja-JP" alt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6" name="テキスト プレースホルダー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78287" y="836613"/>
            <a:ext cx="8785226" cy="432000"/>
          </a:xfrm>
          <a:prstGeom prst="roundRect">
            <a:avLst>
              <a:gd name="adj" fmla="val 13830"/>
            </a:avLst>
          </a:prstGeom>
          <a:solidFill>
            <a:schemeClr val="accent6">
              <a:lumMod val="75000"/>
              <a:lumOff val="2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tIns="72000" bIns="36000">
            <a:noAutofit/>
          </a:bodyPr>
          <a:lstStyle>
            <a:lvl1pPr marL="0" indent="0" algn="l" eaLnBrk="1" hangingPunct="1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72000" indent="0">
              <a:buNone/>
              <a:defRPr/>
            </a:lvl2pPr>
            <a:lvl3pPr marL="222962" indent="0">
              <a:buNone/>
              <a:defRPr/>
            </a:lvl3pPr>
            <a:lvl4pPr marL="327787" indent="0">
              <a:buNone/>
              <a:defRPr/>
            </a:lvl4pPr>
            <a:lvl5pPr marL="311400" indent="0">
              <a:buNone/>
              <a:defRPr/>
            </a:lvl5pPr>
          </a:lstStyle>
          <a:p>
            <a:pPr marL="0" lvl="0" indent="0" hangingPunct="1">
              <a:buNone/>
            </a:pPr>
            <a:r>
              <a:rPr kumimoji="1" lang="ja-JP" altLang="en-US" dirty="0" smtClean="0"/>
              <a:t>リード文が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行でおさまる場合はこのレイアウトで入力</a:t>
            </a:r>
            <a:endParaRPr kumimoji="1" lang="ja-JP" altLang="en-US" dirty="0"/>
          </a:p>
        </p:txBody>
      </p:sp>
      <p:sp>
        <p:nvSpPr>
          <p:cNvPr id="12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179388" y="1413188"/>
            <a:ext cx="8785225" cy="50400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2pPr>
            <a:lvl3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3pPr>
            <a:lvl4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4pPr>
          </a:lstStyle>
          <a:p>
            <a:pPr lvl="0"/>
            <a:r>
              <a:rPr kumimoji="1" lang="ja-JP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本文を入力</a:t>
            </a:r>
          </a:p>
          <a:p>
            <a:pPr lvl="1"/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</a:t>
            </a:r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2"/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3"/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434664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d 2 lines &amp;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79513" y="115200"/>
            <a:ext cx="8784000" cy="468000"/>
          </a:xfrm>
        </p:spPr>
        <p:txBody>
          <a:bodyPr vert="horz" lIns="91440" tIns="36000" rIns="91440" bIns="0" rtlCol="0" anchor="ctr">
            <a:normAutofit/>
          </a:bodyPr>
          <a:lstStyle>
            <a:lvl1pPr>
              <a:defRPr lang="ja-JP" alt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9" name="テキスト プレースホルダー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79388" y="836613"/>
            <a:ext cx="8784000" cy="756000"/>
          </a:xfrm>
          <a:prstGeom prst="roundRect">
            <a:avLst>
              <a:gd name="adj" fmla="val 7924"/>
            </a:avLst>
          </a:prstGeom>
          <a:solidFill>
            <a:schemeClr val="accent6">
              <a:lumMod val="75000"/>
              <a:lumOff val="2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tIns="72000" bIns="36000" anchor="ctr">
            <a:noAutofit/>
          </a:bodyPr>
          <a:lstStyle>
            <a:lvl1pPr marL="0" indent="0" algn="l" eaLnBrk="1" hangingPunct="1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72000" indent="0">
              <a:buNone/>
              <a:defRPr/>
            </a:lvl2pPr>
            <a:lvl3pPr marL="222962" indent="0">
              <a:buNone/>
              <a:defRPr/>
            </a:lvl3pPr>
            <a:lvl4pPr marL="327787" indent="0">
              <a:buNone/>
              <a:defRPr/>
            </a:lvl4pPr>
            <a:lvl5pPr marL="311400" indent="0">
              <a:buNone/>
              <a:defRPr/>
            </a:lvl5pPr>
          </a:lstStyle>
          <a:p>
            <a:pPr marL="0" lvl="0" indent="0" hangingPunct="1">
              <a:buNone/>
            </a:pPr>
            <a:r>
              <a:rPr kumimoji="1" lang="ja-JP" altLang="en-US" dirty="0" smtClean="0"/>
              <a:t>リード文が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行にわたる場合は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このレイアウトで入力</a:t>
            </a:r>
            <a:endParaRPr kumimoji="1" lang="ja-JP" altLang="en-US" dirty="0"/>
          </a:p>
        </p:txBody>
      </p:sp>
      <p:sp>
        <p:nvSpPr>
          <p:cNvPr id="10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178412" y="1737188"/>
            <a:ext cx="8784976" cy="4714412"/>
          </a:xfrm>
        </p:spPr>
        <p:txBody>
          <a:bodyPr vert="horz" lIns="90000" tIns="46800" rIns="90000" bIns="46800" rtlCol="0">
            <a:noAutofit/>
          </a:bodyPr>
          <a:lstStyle>
            <a:lvl1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2pPr>
            <a:lvl3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3pPr>
            <a:lvl4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4pPr>
          </a:lstStyle>
          <a:p>
            <a:pPr marR="0" lvl="0" defTabSz="914400" eaLnBrk="0" latinLnBrk="0">
              <a:lnSpc>
                <a:spcPct val="100000"/>
              </a:lnSpc>
              <a:buClr>
                <a:srgbClr val="002B62"/>
              </a:buClr>
              <a:buSzTx/>
              <a:tabLst/>
            </a:pPr>
            <a:r>
              <a:rPr kumimoji="1" lang="ja-JP" altLang="en-US" dirty="0" smtClean="0"/>
              <a:t>本文を入力</a:t>
            </a:r>
          </a:p>
          <a:p>
            <a:pPr marR="0" lvl="1" defTabSz="914400" eaLnBrk="0" latinLnBrk="0">
              <a:lnSpc>
                <a:spcPct val="100000"/>
              </a:lnSpc>
              <a:buClr>
                <a:srgbClr val="002B62"/>
              </a:buClr>
              <a:buSzTx/>
              <a:tabLst/>
            </a:pPr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レベル</a:t>
            </a:r>
          </a:p>
          <a:p>
            <a:pPr marR="0" lvl="2" defTabSz="914400" eaLnBrk="0" latinLnBrk="0">
              <a:lnSpc>
                <a:spcPct val="100000"/>
              </a:lnSpc>
              <a:buClr>
                <a:srgbClr val="002B62"/>
              </a:buClr>
              <a:buSzTx/>
              <a:tabLst/>
            </a:pPr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レベル</a:t>
            </a:r>
          </a:p>
          <a:p>
            <a:pPr marR="0" lvl="3" defTabSz="914400" eaLnBrk="0" latinLnBrk="0">
              <a:lnSpc>
                <a:spcPct val="100000"/>
              </a:lnSpc>
              <a:buClr>
                <a:srgbClr val="002B62"/>
              </a:buClr>
              <a:buSzTx/>
              <a:tabLst/>
            </a:pPr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186924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79513" y="115200"/>
            <a:ext cx="8784000" cy="468000"/>
          </a:xfrm>
        </p:spPr>
        <p:txBody>
          <a:bodyPr vert="horz" lIns="91440" tIns="36000" rIns="91440" bIns="0" rtlCol="0" anchor="ctr">
            <a:normAutofit/>
          </a:bodyPr>
          <a:lstStyle>
            <a:lvl1pPr>
              <a:defRPr lang="ja-JP" alt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6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179388" y="836613"/>
            <a:ext cx="4248000" cy="56165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2pPr>
            <a:lvl3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3pPr>
            <a:lvl4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4pPr>
          </a:lstStyle>
          <a:p>
            <a:pPr lvl="0"/>
            <a:r>
              <a:rPr kumimoji="1" lang="ja-JP" altLang="en-US" dirty="0" smtClean="0"/>
              <a:t>本文を入力</a:t>
            </a:r>
          </a:p>
          <a:p>
            <a:pPr lvl="1"/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</a:t>
            </a:r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2"/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3"/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</p:txBody>
      </p:sp>
      <p:sp>
        <p:nvSpPr>
          <p:cNvPr id="7" name="コンテンツ プレースホルダー"/>
          <p:cNvSpPr>
            <a:spLocks noGrp="1"/>
          </p:cNvSpPr>
          <p:nvPr>
            <p:ph sz="quarter" idx="11" hasCustomPrompt="1"/>
          </p:nvPr>
        </p:nvSpPr>
        <p:spPr bwMode="gray">
          <a:xfrm>
            <a:off x="4716613" y="836613"/>
            <a:ext cx="4248000" cy="56165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2pPr>
            <a:lvl3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3pPr>
            <a:lvl4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4pPr>
          </a:lstStyle>
          <a:p>
            <a:pPr lvl="0"/>
            <a:r>
              <a:rPr kumimoji="1" lang="ja-JP" altLang="en-US" dirty="0" smtClean="0"/>
              <a:t>本文を入力</a:t>
            </a:r>
          </a:p>
          <a:p>
            <a:pPr lvl="1"/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</a:t>
            </a:r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2"/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3"/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61328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56864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_SectionHeader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79388" y="2988000"/>
            <a:ext cx="8784000" cy="524311"/>
          </a:xfrm>
        </p:spPr>
        <p:txBody>
          <a:bodyPr wrap="square" anchor="b">
            <a:sp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5" name="テキスト プレースホルダー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79388" y="4365130"/>
            <a:ext cx="7200900" cy="1212644"/>
          </a:xfrm>
        </p:spPr>
        <p:txBody>
          <a:bodyPr>
            <a:spAutoFit/>
          </a:bodyPr>
          <a:lstStyle>
            <a:lvl1pPr marL="0" indent="0">
              <a:buNone/>
              <a:defRPr b="0"/>
            </a:lvl1pPr>
            <a:lvl2pPr marL="72000" indent="0">
              <a:buNone/>
              <a:defRPr sz="1800" b="0"/>
            </a:lvl2pPr>
            <a:lvl3pPr marL="222962" indent="0">
              <a:buNone/>
              <a:defRPr b="0"/>
            </a:lvl3pPr>
            <a:lvl4pPr marL="327787" indent="0">
              <a:buNone/>
              <a:defRPr b="0"/>
            </a:lvl4pPr>
            <a:lvl5pPr marL="311400" indent="0">
              <a:buNone/>
              <a:defRPr b="0"/>
            </a:lvl5pPr>
          </a:lstStyle>
          <a:p>
            <a:pPr lvl="0"/>
            <a:r>
              <a:rPr kumimoji="1" lang="ja-JP" altLang="en-US" dirty="0" smtClean="0"/>
              <a:t>サブタイトルを入力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123085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_Content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619672" y="332613"/>
            <a:ext cx="7344000" cy="504000"/>
          </a:xfrm>
        </p:spPr>
        <p:txBody>
          <a:bodyPr wrap="square" anchor="b">
            <a:spAutoFit/>
          </a:bodyPr>
          <a:lstStyle>
            <a:lvl1pPr>
              <a:defRPr b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kumimoji="1" lang="ja-JP" altLang="en-US" dirty="0" smtClean="0"/>
              <a:t>目次 のタイトルを入力</a:t>
            </a:r>
            <a:endParaRPr kumimoji="1" lang="ja-JP" altLang="en-US" dirty="0"/>
          </a:p>
        </p:txBody>
      </p:sp>
      <p:sp>
        <p:nvSpPr>
          <p:cNvPr id="5" name="テキスト プレースホルダー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619672" y="1116000"/>
            <a:ext cx="7344000" cy="5112000"/>
          </a:xfrm>
        </p:spPr>
        <p:txBody>
          <a:bodyPr wrap="square">
            <a:noAutofit/>
          </a:bodyPr>
          <a:lstStyle>
            <a:lvl1pPr marL="0" indent="0">
              <a:lnSpc>
                <a:spcPct val="140000"/>
              </a:lnSpc>
              <a:spcBef>
                <a:spcPts val="50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180000" indent="0">
              <a:lnSpc>
                <a:spcPct val="100000"/>
              </a:lnSpc>
              <a:spcBef>
                <a:spcPts val="500"/>
              </a:spcBef>
              <a:buNone/>
              <a:defRPr sz="1800" b="0">
                <a:solidFill>
                  <a:schemeClr val="tx1"/>
                </a:solidFill>
              </a:defRPr>
            </a:lvl2pPr>
            <a:lvl3pPr marL="360000" indent="0">
              <a:lnSpc>
                <a:spcPct val="100000"/>
              </a:lnSpc>
              <a:spcBef>
                <a:spcPts val="500"/>
              </a:spcBef>
              <a:buNone/>
              <a:defRPr b="0">
                <a:solidFill>
                  <a:schemeClr val="tx1"/>
                </a:solidFill>
              </a:defRPr>
            </a:lvl3pPr>
            <a:lvl4pPr marL="540000" indent="0">
              <a:lnSpc>
                <a:spcPct val="100000"/>
              </a:lnSpc>
              <a:spcBef>
                <a:spcPts val="500"/>
              </a:spcBef>
              <a:buNone/>
              <a:defRPr b="0">
                <a:solidFill>
                  <a:schemeClr val="tx1"/>
                </a:solidFill>
              </a:defRPr>
            </a:lvl4pPr>
            <a:lvl5pPr marL="685800" indent="0">
              <a:buNone/>
              <a:defRPr b="0"/>
            </a:lvl5pPr>
          </a:lstStyle>
          <a:p>
            <a:pPr lvl="0"/>
            <a:r>
              <a:rPr kumimoji="1" lang="ja-JP" altLang="en-US" dirty="0" smtClean="0"/>
              <a:t>項目を入力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90321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ackground_Title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プレースホルダー"/>
          <p:cNvSpPr>
            <a:spLocks noGrp="1"/>
          </p:cNvSpPr>
          <p:nvPr>
            <p:ph type="title"/>
          </p:nvPr>
        </p:nvSpPr>
        <p:spPr bwMode="gray">
          <a:xfrm>
            <a:off x="179387" y="108000"/>
            <a:ext cx="8785225" cy="468000"/>
          </a:xfrm>
          <a:prstGeom prst="rect">
            <a:avLst/>
          </a:prstGeom>
        </p:spPr>
        <p:txBody>
          <a:bodyPr vert="horz" lIns="91440" tIns="36000" rIns="91440" bIns="0" rtlCol="0" anchor="ctr">
            <a:no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"/>
          <p:cNvSpPr>
            <a:spLocks noGrp="1"/>
          </p:cNvSpPr>
          <p:nvPr>
            <p:ph type="body" idx="1"/>
          </p:nvPr>
        </p:nvSpPr>
        <p:spPr bwMode="gray">
          <a:xfrm>
            <a:off x="179387" y="836614"/>
            <a:ext cx="8785226" cy="5616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レベル</a:t>
            </a:r>
          </a:p>
        </p:txBody>
      </p:sp>
      <p:sp>
        <p:nvSpPr>
          <p:cNvPr id="8" name="PageNumber"/>
          <p:cNvSpPr txBox="1"/>
          <p:nvPr userDrawn="1"/>
        </p:nvSpPr>
        <p:spPr bwMode="black">
          <a:xfrm>
            <a:off x="8316520" y="6606080"/>
            <a:ext cx="684000" cy="2154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0F5524-168B-428D-88E2-BCDC17194B25}" type="slidenum">
              <a:rPr kumimoji="1" lang="ja-JP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Confidential"/>
          <p:cNvSpPr txBox="1"/>
          <p:nvPr userDrawn="1"/>
        </p:nvSpPr>
        <p:spPr bwMode="black">
          <a:xfrm>
            <a:off x="118609" y="6599089"/>
            <a:ext cx="1645001" cy="2154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Exastro</a:t>
            </a:r>
          </a:p>
        </p:txBody>
      </p:sp>
    </p:spTree>
    <p:extLst>
      <p:ext uri="{BB962C8B-B14F-4D97-AF65-F5344CB8AC3E}">
        <p14:creationId xmlns:p14="http://schemas.microsoft.com/office/powerpoint/2010/main" val="654157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9" r:id="rId2"/>
    <p:sldLayoutId id="2147483670" r:id="rId3"/>
    <p:sldLayoutId id="2147483672" r:id="rId4"/>
    <p:sldLayoutId id="2147483695" r:id="rId5"/>
    <p:sldLayoutId id="2147483673" r:id="rId6"/>
    <p:sldLayoutId id="2147483674" r:id="rId7"/>
    <p:sldLayoutId id="2147483700" r:id="rId8"/>
    <p:sldLayoutId id="2147483701" r:id="rId9"/>
    <p:sldLayoutId id="2147483702" r:id="rId10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400" b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9pPr>
    </p:titleStyle>
    <p:bodyStyle>
      <a:lvl1pPr marL="180000" indent="-180000" algn="l" rtl="0" eaLnBrk="1" fontAlgn="base" hangingPunct="0">
        <a:spcBef>
          <a:spcPts val="500"/>
        </a:spcBef>
        <a:spcAft>
          <a:spcPct val="0"/>
        </a:spcAft>
        <a:buClr>
          <a:schemeClr val="accent6"/>
        </a:buClr>
        <a:buFont typeface="Arial" panose="020B0604020202020204" pitchFamily="34" charset="0"/>
        <a:buChar char="▌"/>
        <a:defRPr kumimoji="1" sz="2000" b="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rtl="0" eaLnBrk="1" fontAlgn="base" hangingPunct="0">
        <a:spcBef>
          <a:spcPts val="500"/>
        </a:spcBef>
        <a:spcAft>
          <a:spcPct val="0"/>
        </a:spcAft>
        <a:buClr>
          <a:schemeClr val="accent6"/>
        </a:buClr>
        <a:buFont typeface="Wingdings" pitchFamily="2" charset="2"/>
        <a:buChar char="l"/>
        <a:defRPr kumimoji="1" sz="1600" b="0">
          <a:solidFill>
            <a:schemeClr val="tx1"/>
          </a:solidFill>
          <a:latin typeface="+mn-lt"/>
          <a:ea typeface="+mn-ea"/>
        </a:defRPr>
      </a:lvl2pPr>
      <a:lvl3pPr marL="468000" indent="-108000" algn="l" rtl="0" eaLnBrk="1" fontAlgn="base" hangingPunct="0">
        <a:spcBef>
          <a:spcPts val="500"/>
        </a:spcBef>
        <a:spcAft>
          <a:spcPct val="0"/>
        </a:spcAft>
        <a:buClr>
          <a:schemeClr val="accent6"/>
        </a:buClr>
        <a:buFont typeface="Arial" panose="020B0604020202020204" pitchFamily="34" charset="0"/>
        <a:buChar char="•"/>
        <a:defRPr kumimoji="1" sz="1400" b="0">
          <a:solidFill>
            <a:schemeClr val="tx1"/>
          </a:solidFill>
          <a:latin typeface="+mn-lt"/>
          <a:ea typeface="+mn-ea"/>
        </a:defRPr>
      </a:lvl3pPr>
      <a:lvl4pPr marL="576000" indent="-108000" algn="l" rtl="0" eaLnBrk="1" fontAlgn="base" hangingPunct="0">
        <a:spcBef>
          <a:spcPts val="500"/>
        </a:spcBef>
        <a:spcAft>
          <a:spcPct val="0"/>
        </a:spcAft>
        <a:buClr>
          <a:schemeClr val="accent6"/>
        </a:buClr>
        <a:buFont typeface="Tahoma" pitchFamily="34" charset="0"/>
        <a:buChar char="–"/>
        <a:defRPr kumimoji="1" sz="1200" b="0">
          <a:solidFill>
            <a:schemeClr val="tx1"/>
          </a:solidFill>
          <a:latin typeface="+mn-lt"/>
          <a:ea typeface="+mn-ea"/>
        </a:defRPr>
      </a:lvl4pPr>
      <a:lvl5pPr marL="735013" indent="-157163" algn="l" rtl="0" eaLnBrk="0" fontAlgn="base" hangingPunct="0">
        <a:spcBef>
          <a:spcPct val="20000"/>
        </a:spcBef>
        <a:spcAft>
          <a:spcPct val="0"/>
        </a:spcAft>
        <a:buClr>
          <a:schemeClr val="accent6"/>
        </a:buClr>
        <a:buChar char="≫"/>
        <a:defRPr kumimoji="1" sz="1200" b="1">
          <a:solidFill>
            <a:schemeClr val="tx1"/>
          </a:solidFill>
          <a:latin typeface="+mj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≫"/>
        <a:defRPr kumimoji="1" sz="2000">
          <a:solidFill>
            <a:schemeClr val="tx1"/>
          </a:solidFill>
          <a:latin typeface="Arial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≫"/>
        <a:defRPr kumimoji="1" sz="2000">
          <a:solidFill>
            <a:schemeClr val="tx1"/>
          </a:solidFill>
          <a:latin typeface="Arial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≫"/>
        <a:defRPr kumimoji="1" sz="2000">
          <a:solidFill>
            <a:schemeClr val="tx1"/>
          </a:solidFill>
          <a:latin typeface="Arial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≫"/>
        <a:defRPr kumimoji="1" sz="2000">
          <a:solidFill>
            <a:schemeClr val="tx1"/>
          </a:solidFill>
          <a:latin typeface="Arial" charset="0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9016B-CCA6-43BE-8BEE-59565A35F4F7}" type="datetimeFigureOut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8C995E-926A-4ADA-979B-28079B0D36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4414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30.xml"/><Relationship Id="rId3" Type="http://schemas.openxmlformats.org/officeDocument/2006/relationships/slide" Target="slide7.xml"/><Relationship Id="rId7" Type="http://schemas.openxmlformats.org/officeDocument/2006/relationships/slide" Target="slide14.xml"/><Relationship Id="rId12" Type="http://schemas.openxmlformats.org/officeDocument/2006/relationships/slide" Target="slide26.xml"/><Relationship Id="rId17" Type="http://schemas.openxmlformats.org/officeDocument/2006/relationships/slide" Target="slide39.xml"/><Relationship Id="rId2" Type="http://schemas.openxmlformats.org/officeDocument/2006/relationships/slide" Target="slide5.xml"/><Relationship Id="rId16" Type="http://schemas.openxmlformats.org/officeDocument/2006/relationships/slide" Target="slide36.xml"/><Relationship Id="rId1" Type="http://schemas.openxmlformats.org/officeDocument/2006/relationships/slideLayout" Target="../slideLayouts/slideLayout9.xml"/><Relationship Id="rId6" Type="http://schemas.openxmlformats.org/officeDocument/2006/relationships/slide" Target="slide13.xml"/><Relationship Id="rId11" Type="http://schemas.openxmlformats.org/officeDocument/2006/relationships/slide" Target="slide27.xml"/><Relationship Id="rId5" Type="http://schemas.openxmlformats.org/officeDocument/2006/relationships/slide" Target="slide12.xml"/><Relationship Id="rId15" Type="http://schemas.openxmlformats.org/officeDocument/2006/relationships/slide" Target="slide34.xml"/><Relationship Id="rId10" Type="http://schemas.openxmlformats.org/officeDocument/2006/relationships/slide" Target="slide23.xml"/><Relationship Id="rId4" Type="http://schemas.openxmlformats.org/officeDocument/2006/relationships/slide" Target="slide10.xml"/><Relationship Id="rId9" Type="http://schemas.openxmlformats.org/officeDocument/2006/relationships/slide" Target="slide22.xml"/><Relationship Id="rId14" Type="http://schemas.openxmlformats.org/officeDocument/2006/relationships/slide" Target="slide3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xastro-suite/it-automation-docs/raw/master/asset/Learn/Exastro_System_Operation_and_Construction_Efficiency_Guide.pdf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3" Type="http://schemas.openxmlformats.org/officeDocument/2006/relationships/slide" Target="slide44.xml"/><Relationship Id="rId7" Type="http://schemas.openxmlformats.org/officeDocument/2006/relationships/slide" Target="slide52.xml"/><Relationship Id="rId2" Type="http://schemas.openxmlformats.org/officeDocument/2006/relationships/slide" Target="slide43.xml"/><Relationship Id="rId1" Type="http://schemas.openxmlformats.org/officeDocument/2006/relationships/slideLayout" Target="../slideLayouts/slideLayout9.xml"/><Relationship Id="rId6" Type="http://schemas.openxmlformats.org/officeDocument/2006/relationships/slide" Target="slide51.xml"/><Relationship Id="rId5" Type="http://schemas.openxmlformats.org/officeDocument/2006/relationships/slide" Target="slide48.xml"/><Relationship Id="rId4" Type="http://schemas.openxmlformats.org/officeDocument/2006/relationships/slide" Target="slide45.xml"/><Relationship Id="rId9" Type="http://schemas.openxmlformats.org/officeDocument/2006/relationships/slide" Target="slide5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/>
          <p:cNvSpPr>
            <a:spLocks noGrp="1"/>
          </p:cNvSpPr>
          <p:nvPr>
            <p:ph type="body" sz="quarter" idx="10"/>
          </p:nvPr>
        </p:nvSpPr>
        <p:spPr>
          <a:xfrm>
            <a:off x="179513" y="6021360"/>
            <a:ext cx="6552727" cy="772006"/>
          </a:xfrm>
        </p:spPr>
        <p:txBody>
          <a:bodyPr/>
          <a:lstStyle/>
          <a:p>
            <a:r>
              <a:rPr lang="en-US" altLang="ja-JP" dirty="0" smtClean="0"/>
              <a:t>Exastro IT Automation Version 1.9</a:t>
            </a:r>
          </a:p>
          <a:p>
            <a:r>
              <a:rPr lang="en-US" altLang="ja-JP" dirty="0" smtClean="0"/>
              <a:t>Exastro</a:t>
            </a:r>
            <a:r>
              <a:rPr lang="ja-JP" altLang="en-US" dirty="0" smtClean="0"/>
              <a:t> </a:t>
            </a:r>
            <a:r>
              <a:rPr lang="en-US" altLang="ja-JP" dirty="0" smtClean="0"/>
              <a:t>developer</a:t>
            </a:r>
            <a:endParaRPr kumimoji="1" lang="ja-JP" altLang="en-US" dirty="0"/>
          </a:p>
        </p:txBody>
      </p:sp>
      <p:sp>
        <p:nvSpPr>
          <p:cNvPr id="5" name="タイトル 1"/>
          <p:cNvSpPr txBox="1">
            <a:spLocks/>
          </p:cNvSpPr>
          <p:nvPr/>
        </p:nvSpPr>
        <p:spPr bwMode="gray">
          <a:xfrm>
            <a:off x="0" y="3294124"/>
            <a:ext cx="9143999" cy="775015"/>
          </a:xfrm>
          <a:prstGeom prst="rect">
            <a:avLst/>
          </a:prstGeom>
        </p:spPr>
        <p:txBody>
          <a:bodyPr vert="horz" wrap="square" lIns="91440" tIns="36000" rIns="91440" bIns="0" rtlCol="0" anchor="b" anchorCtr="0"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0">
                <a:solidFill>
                  <a:schemeClr val="accent6"/>
                </a:solidFill>
                <a:effectLst/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r>
              <a:rPr lang="en-US" altLang="ja-JP" sz="4800" b="1" dirty="0" err="1" smtClean="0"/>
              <a:t>Quickstart</a:t>
            </a:r>
            <a:endParaRPr lang="en-US" altLang="ja-JP" sz="4800" b="1" kern="0" spc="-150" dirty="0" smtClean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タイトル 1"/>
          <p:cNvSpPr txBox="1">
            <a:spLocks/>
          </p:cNvSpPr>
          <p:nvPr/>
        </p:nvSpPr>
        <p:spPr bwMode="gray">
          <a:xfrm>
            <a:off x="0" y="5493437"/>
            <a:ext cx="9144000" cy="251795"/>
          </a:xfrm>
          <a:prstGeom prst="rect">
            <a:avLst/>
          </a:prstGeom>
        </p:spPr>
        <p:txBody>
          <a:bodyPr vert="horz" wrap="square" lIns="91440" tIns="36000" rIns="91440" bIns="0" rtlCol="0" anchor="b" anchorCtr="0"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0">
                <a:solidFill>
                  <a:schemeClr val="accent6"/>
                </a:solidFill>
                <a:effectLst/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pPr algn="r"/>
            <a:r>
              <a:rPr lang="en-US" altLang="ja-JP" sz="1400" b="1" kern="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※”IT Automation” will be written as “ITA” in this document</a:t>
            </a:r>
            <a:endParaRPr lang="ja-JP" altLang="en-US" sz="1400" b="1" kern="0" dirty="0">
              <a:solidFill>
                <a:schemeClr val="tx2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4104"/>
            <a:ext cx="9144000" cy="1016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00" y="247474"/>
            <a:ext cx="3528490" cy="82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16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1.3</a:t>
            </a:r>
            <a:r>
              <a:rPr lang="ja-JP" altLang="en-US" dirty="0"/>
              <a:t> </a:t>
            </a:r>
            <a:r>
              <a:rPr lang="en-US" altLang="ja-JP" dirty="0" smtClean="0"/>
              <a:t>Terminology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323746" y="836712"/>
            <a:ext cx="8639767" cy="5688718"/>
          </a:xfrm>
        </p:spPr>
        <p:txBody>
          <a:bodyPr>
            <a:normAutofit/>
          </a:bodyPr>
          <a:lstStyle/>
          <a:p>
            <a:r>
              <a:rPr lang="en-US" altLang="ja-JP" sz="1600" dirty="0" smtClean="0"/>
              <a:t>The following table explains the different terminology used in this document</a:t>
            </a:r>
          </a:p>
          <a:p>
            <a:pPr lvl="1"/>
            <a:endParaRPr lang="en-US" altLang="ja-JP" sz="1200" dirty="0" smtClean="0"/>
          </a:p>
          <a:p>
            <a:pPr lvl="1"/>
            <a:endParaRPr lang="en-US" altLang="ja-JP" sz="1200" dirty="0" smtClean="0"/>
          </a:p>
          <a:p>
            <a:pPr marL="180000" lvl="1" indent="0">
              <a:buNone/>
            </a:pPr>
            <a:r>
              <a:rPr lang="en-US" altLang="ja-JP" sz="1200" dirty="0" smtClean="0"/>
              <a:t>   </a:t>
            </a:r>
            <a:endParaRPr lang="en-US" altLang="ja-JP" sz="1200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443933"/>
              </p:ext>
            </p:extLst>
          </p:nvPr>
        </p:nvGraphicFramePr>
        <p:xfrm>
          <a:off x="538953" y="1313198"/>
          <a:ext cx="8065120" cy="4555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270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  <a:gridCol w="6120850">
                  <a:extLst>
                    <a:ext uri="{9D8B030D-6E8A-4147-A177-3AD203B41FA5}">
                      <a16:colId xmlns:a16="http://schemas.microsoft.com/office/drawing/2014/main" val="1123245703"/>
                    </a:ext>
                  </a:extLst>
                </a:gridCol>
              </a:tblGrid>
              <a:tr h="33476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 smtClean="0">
                          <a:solidFill>
                            <a:schemeClr val="bg1"/>
                          </a:solidFill>
                          <a:latin typeface="+mn-lt"/>
                        </a:rPr>
                        <a:t>Word</a:t>
                      </a:r>
                      <a:endParaRPr kumimoji="1" lang="ja-JP" altLang="en-US" sz="16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 smtClean="0">
                          <a:solidFill>
                            <a:schemeClr val="bg1"/>
                          </a:solidFill>
                          <a:latin typeface="+mn-lt"/>
                        </a:rPr>
                        <a:t>Description</a:t>
                      </a:r>
                      <a:endParaRPr kumimoji="1" lang="ja-JP" altLang="en-US" sz="16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44635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Playbook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file that describes routine tasks that can be executed with Ansible.</a:t>
                      </a:r>
                    </a:p>
                    <a:p>
                      <a:pPr algn="l"/>
                      <a:r>
                        <a:rPr kumimoji="1" lang="en-US" altLang="ja-JP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 Playbook are written in YAML format.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  <a:tr h="44635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Ansible-Legacy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600" dirty="0" smtClean="0"/>
                        <a:t>A function that allows users to use Ansible from ITA. In the Legacy console, this is used when YAML files are used for the building code.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899612"/>
                  </a:ext>
                </a:extLst>
              </a:tr>
              <a:tr h="684556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dirty="0" smtClean="0"/>
                        <a:t>Operation</a:t>
                      </a:r>
                      <a:r>
                        <a:rPr lang="en-US" altLang="ja-JP" sz="1600" baseline="0" dirty="0" smtClean="0"/>
                        <a:t> name</a:t>
                      </a:r>
                      <a:r>
                        <a:rPr lang="en-US" altLang="ja-JP" sz="1600" dirty="0" smtClean="0"/>
                        <a:t>(Operation)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Operation unit in ITA. Users can set their execution dates in advance, manage the execution history and more. </a:t>
                      </a:r>
                      <a:endParaRPr kumimoji="1" lang="ja-JP" altLang="en-US" sz="1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678294"/>
                  </a:ext>
                </a:extLst>
              </a:tr>
              <a:tr h="129305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dirty="0" smtClean="0"/>
                        <a:t>Conductor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A sequence of work units. It can be executed after an operation name has been linked to it.</a:t>
                      </a:r>
                    </a:p>
                    <a:p>
                      <a:pPr algn="l"/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Combine several parts called Nodes to create a job</a:t>
                      </a:r>
                      <a:r>
                        <a:rPr kumimoji="1" lang="en-US" altLang="ja-JP" sz="16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flow. It can then be used to execute configuration/construction operations on multiple machines.</a:t>
                      </a:r>
                      <a:endParaRPr kumimoji="1" lang="ja-JP" altLang="en-US" sz="1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572995"/>
                  </a:ext>
                </a:extLst>
              </a:tr>
              <a:tr h="481725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dirty="0" smtClean="0"/>
                        <a:t>Movement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Configuration/Construction units used with each of the devices construction tools.</a:t>
                      </a:r>
                      <a:endParaRPr kumimoji="1" lang="ja-JP" altLang="en-US" sz="1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740015"/>
                  </a:ext>
                </a:extLst>
              </a:tr>
            </a:tbl>
          </a:graphicData>
        </a:graphic>
      </p:graphicFrame>
      <p:sp>
        <p:nvSpPr>
          <p:cNvPr id="5" name="テキスト ボックス 4"/>
          <p:cNvSpPr txBox="1"/>
          <p:nvPr/>
        </p:nvSpPr>
        <p:spPr>
          <a:xfrm>
            <a:off x="292527" y="5868714"/>
            <a:ext cx="882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For </a:t>
            </a:r>
            <a:r>
              <a:rPr lang="en-US" altLang="ja-JP" sz="1400" dirty="0" smtClean="0"/>
              <a:t>more </a:t>
            </a:r>
            <a:r>
              <a:rPr lang="en-US" altLang="ja-JP" sz="1400" dirty="0"/>
              <a:t>information regarding Exastro ITA, please refer to the Document page on the community website. 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1055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388" y="3045072"/>
            <a:ext cx="8784000" cy="467239"/>
          </a:xfrm>
        </p:spPr>
        <p:txBody>
          <a:bodyPr/>
          <a:lstStyle/>
          <a:p>
            <a:r>
              <a:rPr lang="en-US" altLang="ja-JP" dirty="0" smtClean="0"/>
              <a:t>2.</a:t>
            </a:r>
            <a:r>
              <a:rPr lang="ja-JP" altLang="en-US" dirty="0" smtClean="0"/>
              <a:t>　</a:t>
            </a:r>
            <a:r>
              <a:rPr lang="en-US" altLang="ja-JP" dirty="0" smtClean="0"/>
              <a:t>Screen Description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7836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90" y="2151780"/>
            <a:ext cx="6768940" cy="358154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2.1</a:t>
            </a:r>
            <a:r>
              <a:rPr lang="ja-JP" altLang="en-US" dirty="0"/>
              <a:t> </a:t>
            </a:r>
            <a:r>
              <a:rPr lang="en-US" altLang="ja-JP" dirty="0" smtClean="0"/>
              <a:t>Web</a:t>
            </a:r>
            <a:r>
              <a:rPr lang="ja-JP" altLang="en-US" dirty="0" smtClean="0"/>
              <a:t> </a:t>
            </a:r>
            <a:r>
              <a:rPr lang="en-US" altLang="ja-JP" dirty="0" smtClean="0"/>
              <a:t>console screen description</a:t>
            </a:r>
            <a:r>
              <a:rPr lang="ja-JP" altLang="en-US" dirty="0" smtClean="0"/>
              <a:t>（</a:t>
            </a:r>
            <a:r>
              <a:rPr lang="en-US" altLang="ja-JP" dirty="0" smtClean="0"/>
              <a:t>Login</a:t>
            </a:r>
            <a:r>
              <a:rPr lang="ja-JP" altLang="en-US" dirty="0" smtClean="0"/>
              <a:t>）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Web Console login screen</a:t>
            </a:r>
            <a:endParaRPr lang="en-US" altLang="ja-JP" dirty="0"/>
          </a:p>
          <a:p>
            <a:pPr lvl="1"/>
            <a:r>
              <a:rPr lang="en-US" altLang="ja-JP" dirty="0" smtClean="0"/>
              <a:t>Accessing ITA via URL after it has been installed will direct the user to the login screen</a:t>
            </a:r>
          </a:p>
          <a:p>
            <a:pPr marL="180000" lvl="1" indent="0">
              <a:buNone/>
            </a:pPr>
            <a:r>
              <a:rPr lang="ja-JP" altLang="en-US" dirty="0" smtClean="0"/>
              <a:t> </a:t>
            </a:r>
            <a:r>
              <a:rPr lang="en-US" altLang="ja-JP" sz="1400" dirty="0" smtClean="0"/>
              <a:t>※For information regarding how to install ITA, please refer to the Online Install manual</a:t>
            </a:r>
            <a:endParaRPr lang="ja-JP" altLang="en-US" sz="1400" dirty="0"/>
          </a:p>
          <a:p>
            <a:pPr marL="180000" lvl="1" indent="0">
              <a:buNone/>
            </a:pPr>
            <a:endParaRPr lang="en-US" altLang="ja-JP" dirty="0" smtClean="0"/>
          </a:p>
        </p:txBody>
      </p:sp>
      <p:sp>
        <p:nvSpPr>
          <p:cNvPr id="11" name="角丸四角形 10"/>
          <p:cNvSpPr/>
          <p:nvPr/>
        </p:nvSpPr>
        <p:spPr bwMode="auto">
          <a:xfrm>
            <a:off x="6021514" y="5474125"/>
            <a:ext cx="2952410" cy="979063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C0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 smtClean="0">
                <a:latin typeface="+mn-ea"/>
              </a:rPr>
              <a:t>Users logging in for the first time </a:t>
            </a:r>
            <a:br>
              <a:rPr lang="en-US" altLang="ja-JP" sz="1200" b="1" dirty="0" smtClean="0">
                <a:latin typeface="+mn-ea"/>
              </a:rPr>
            </a:br>
            <a:r>
              <a:rPr lang="en-US" altLang="ja-JP" sz="1200" b="1" dirty="0" smtClean="0">
                <a:latin typeface="+mn-ea"/>
              </a:rPr>
              <a:t>will be ask to change</a:t>
            </a:r>
            <a:br>
              <a:rPr lang="en-US" altLang="ja-JP" sz="1200" b="1" dirty="0" smtClean="0">
                <a:latin typeface="+mn-ea"/>
              </a:rPr>
            </a:br>
            <a:r>
              <a:rPr lang="en-US" altLang="ja-JP" sz="1200" b="1" dirty="0" smtClean="0">
                <a:latin typeface="+mn-ea"/>
              </a:rPr>
              <a:t> their password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9" name="円形吹き出し 8"/>
          <p:cNvSpPr/>
          <p:nvPr/>
        </p:nvSpPr>
        <p:spPr bwMode="auto">
          <a:xfrm>
            <a:off x="5741569" y="5204125"/>
            <a:ext cx="559890" cy="540000"/>
          </a:xfrm>
          <a:prstGeom prst="wedgeEllipseCallout">
            <a:avLst>
              <a:gd name="adj1" fmla="val -47172"/>
              <a:gd name="adj2" fmla="val -125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Poin</a:t>
            </a:r>
            <a:r>
              <a:rPr lang="en-US" altLang="ja-JP" sz="1400" b="1" dirty="0">
                <a:latin typeface="+mn-ea"/>
              </a:rPr>
              <a:t>t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5927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09" y="1597376"/>
            <a:ext cx="8465661" cy="426339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2.2</a:t>
            </a:r>
            <a:r>
              <a:rPr lang="ja-JP" altLang="en-US" dirty="0"/>
              <a:t> </a:t>
            </a:r>
            <a:r>
              <a:rPr lang="en-US" altLang="ja-JP" dirty="0" smtClean="0"/>
              <a:t>Screen Description (Main Menu)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Screen description</a:t>
            </a:r>
            <a:r>
              <a:rPr lang="ja-JP" altLang="en-US" dirty="0"/>
              <a:t> </a:t>
            </a:r>
            <a:r>
              <a:rPr lang="en-US" altLang="ja-JP" dirty="0" smtClean="0"/>
              <a:t>(Main Menu)</a:t>
            </a:r>
            <a:endParaRPr lang="en-US" altLang="ja-JP" dirty="0"/>
          </a:p>
          <a:p>
            <a:pPr lvl="1"/>
            <a:r>
              <a:rPr lang="en-US" altLang="ja-JP" dirty="0" smtClean="0"/>
              <a:t>The main functions of the Main Menu screen is as following</a:t>
            </a:r>
            <a:endParaRPr lang="en-US" altLang="ja-JP" dirty="0"/>
          </a:p>
        </p:txBody>
      </p:sp>
      <p:sp>
        <p:nvSpPr>
          <p:cNvPr id="7" name="角丸四角形 6"/>
          <p:cNvSpPr/>
          <p:nvPr/>
        </p:nvSpPr>
        <p:spPr bwMode="auto">
          <a:xfrm>
            <a:off x="1115520" y="2204830"/>
            <a:ext cx="3744520" cy="3395228"/>
          </a:xfrm>
          <a:prstGeom prst="roundRect">
            <a:avLst>
              <a:gd name="adj" fmla="val 3193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037978" y="6071190"/>
            <a:ext cx="1507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 smtClean="0">
                <a:solidFill>
                  <a:srgbClr val="FF0000"/>
                </a:solidFill>
              </a:rPr>
              <a:t>Menu groups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 bwMode="auto">
          <a:xfrm>
            <a:off x="206466" y="2204830"/>
            <a:ext cx="909054" cy="2736380"/>
          </a:xfrm>
          <a:prstGeom prst="roundRect">
            <a:avLst>
              <a:gd name="adj" fmla="val 4742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352322" y="6099571"/>
            <a:ext cx="987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 smtClean="0">
                <a:solidFill>
                  <a:srgbClr val="FF0000"/>
                </a:solidFill>
              </a:rPr>
              <a:t>Menu bar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12" name="直線コネクタ 11"/>
          <p:cNvCxnSpPr>
            <a:endCxn id="9" idx="2"/>
          </p:cNvCxnSpPr>
          <p:nvPr/>
        </p:nvCxnSpPr>
        <p:spPr bwMode="auto">
          <a:xfrm flipH="1" flipV="1">
            <a:off x="660993" y="4941210"/>
            <a:ext cx="708532" cy="1380754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直線コネクタ 15"/>
          <p:cNvCxnSpPr/>
          <p:nvPr/>
        </p:nvCxnSpPr>
        <p:spPr bwMode="auto">
          <a:xfrm>
            <a:off x="1360923" y="6317709"/>
            <a:ext cx="792110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直線コネクタ 17"/>
          <p:cNvCxnSpPr>
            <a:endCxn id="7" idx="2"/>
          </p:cNvCxnSpPr>
          <p:nvPr/>
        </p:nvCxnSpPr>
        <p:spPr bwMode="auto">
          <a:xfrm flipH="1" flipV="1">
            <a:off x="2987780" y="5600058"/>
            <a:ext cx="1149906" cy="718322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直線コネクタ 18"/>
          <p:cNvCxnSpPr/>
          <p:nvPr/>
        </p:nvCxnSpPr>
        <p:spPr bwMode="auto">
          <a:xfrm>
            <a:off x="4125970" y="6318379"/>
            <a:ext cx="1391156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角丸四角形 16"/>
          <p:cNvSpPr/>
          <p:nvPr/>
        </p:nvSpPr>
        <p:spPr bwMode="auto">
          <a:xfrm>
            <a:off x="5633206" y="5445281"/>
            <a:ext cx="3329794" cy="899720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C0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latin typeface="+mn-ea"/>
              </a:rPr>
              <a:t>For more detailed information</a:t>
            </a:r>
            <a:br>
              <a:rPr kumimoji="1" lang="en-US" altLang="ja-JP" sz="1400" b="1" dirty="0" smtClean="0">
                <a:latin typeface="+mn-ea"/>
              </a:rPr>
            </a:br>
            <a:r>
              <a:rPr kumimoji="1" lang="en-US" altLang="ja-JP" sz="1400" b="1" dirty="0" smtClean="0">
                <a:latin typeface="+mn-ea"/>
              </a:rPr>
              <a:t> regarding the different functions, </a:t>
            </a:r>
            <a:br>
              <a:rPr kumimoji="1" lang="en-US" altLang="ja-JP" sz="1400" b="1" dirty="0" smtClean="0">
                <a:latin typeface="+mn-ea"/>
              </a:rPr>
            </a:br>
            <a:r>
              <a:rPr kumimoji="1" lang="en-US" altLang="ja-JP" sz="1400" b="1" dirty="0" smtClean="0">
                <a:latin typeface="+mn-ea"/>
              </a:rPr>
              <a:t>please refer to the manual.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3" name="円形吹き出し 22"/>
          <p:cNvSpPr/>
          <p:nvPr/>
        </p:nvSpPr>
        <p:spPr bwMode="auto">
          <a:xfrm>
            <a:off x="5353261" y="5060058"/>
            <a:ext cx="559890" cy="540000"/>
          </a:xfrm>
          <a:prstGeom prst="wedgeEllipseCallout">
            <a:avLst>
              <a:gd name="adj1" fmla="val -47172"/>
              <a:gd name="adj2" fmla="val -125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Poin</a:t>
            </a:r>
            <a:r>
              <a:rPr lang="en-US" altLang="ja-JP" sz="1400" b="1" dirty="0">
                <a:latin typeface="+mn-ea"/>
              </a:rPr>
              <a:t>t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9324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04" y="1623060"/>
            <a:ext cx="7828699" cy="425428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2.3</a:t>
            </a:r>
            <a:r>
              <a:rPr lang="ja-JP" altLang="en-US" dirty="0"/>
              <a:t> </a:t>
            </a:r>
            <a:r>
              <a:rPr lang="en-US" altLang="ja-JP" dirty="0" smtClean="0"/>
              <a:t>Screen Description (Menu) (1/2</a:t>
            </a:r>
            <a:r>
              <a:rPr lang="en-US" altLang="ja-JP" dirty="0"/>
              <a:t>)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Screen Description</a:t>
            </a:r>
            <a:r>
              <a:rPr lang="ja-JP" altLang="en-US" dirty="0" smtClean="0"/>
              <a:t>（</a:t>
            </a:r>
            <a:r>
              <a:rPr lang="en-US" altLang="ja-JP" dirty="0" smtClean="0"/>
              <a:t>Menus</a:t>
            </a:r>
            <a:r>
              <a:rPr lang="ja-JP" altLang="en-US" dirty="0" smtClean="0"/>
              <a:t>）</a:t>
            </a:r>
            <a:endParaRPr lang="en-US" altLang="ja-JP" dirty="0"/>
          </a:p>
          <a:p>
            <a:pPr lvl="1"/>
            <a:r>
              <a:rPr lang="en-US" altLang="ja-JP" dirty="0" smtClean="0"/>
              <a:t>The name of the basic functions are as following</a:t>
            </a:r>
            <a:r>
              <a:rPr lang="en-US" altLang="ja-JP" dirty="0"/>
              <a:t>.</a:t>
            </a:r>
          </a:p>
        </p:txBody>
      </p:sp>
      <p:sp>
        <p:nvSpPr>
          <p:cNvPr id="20" name="角丸四角形 19"/>
          <p:cNvSpPr/>
          <p:nvPr/>
        </p:nvSpPr>
        <p:spPr bwMode="auto">
          <a:xfrm>
            <a:off x="1403560" y="2132820"/>
            <a:ext cx="6696930" cy="3672510"/>
          </a:xfrm>
          <a:prstGeom prst="roundRect">
            <a:avLst>
              <a:gd name="adj" fmla="val 2166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2" name="角丸四角形 21"/>
          <p:cNvSpPr/>
          <p:nvPr/>
        </p:nvSpPr>
        <p:spPr bwMode="auto">
          <a:xfrm>
            <a:off x="5004060" y="2781076"/>
            <a:ext cx="3958940" cy="1665562"/>
          </a:xfrm>
          <a:prstGeom prst="roundRect">
            <a:avLst>
              <a:gd name="adj" fmla="val 1103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altLang="ja-JP" sz="1400" b="1" dirty="0">
              <a:latin typeface="+mn-ea"/>
            </a:endParaRPr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997123"/>
              </p:ext>
            </p:extLst>
          </p:nvPr>
        </p:nvGraphicFramePr>
        <p:xfrm>
          <a:off x="4929557" y="2907398"/>
          <a:ext cx="3910545" cy="153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082059632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191003653"/>
                    </a:ext>
                  </a:extLst>
                </a:gridCol>
                <a:gridCol w="2442265">
                  <a:extLst>
                    <a:ext uri="{9D8B030D-6E8A-4147-A177-3AD203B41FA5}">
                      <a16:colId xmlns:a16="http://schemas.microsoft.com/office/drawing/2014/main" val="4017777565"/>
                    </a:ext>
                  </a:extLst>
                </a:gridCol>
              </a:tblGrid>
              <a:tr h="20400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1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■</a:t>
                      </a:r>
                      <a:r>
                        <a:rPr lang="en-US" altLang="ja-JP" sz="11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Submenu</a:t>
                      </a:r>
                      <a:r>
                        <a:rPr lang="en-US" altLang="ja-JP" sz="1100" b="1" baseline="0" dirty="0" smtClean="0">
                          <a:solidFill>
                            <a:schemeClr val="tx1"/>
                          </a:solidFill>
                          <a:latin typeface="+mn-ea"/>
                        </a:rPr>
                        <a:t> outline</a:t>
                      </a:r>
                      <a:endParaRPr lang="en-US" altLang="ja-JP" sz="1100" b="1" dirty="0" smtClean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800" b="1" dirty="0" smtClean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898601"/>
                  </a:ext>
                </a:extLst>
              </a:tr>
              <a:tr h="204000">
                <a:tc>
                  <a:txBody>
                    <a:bodyPr/>
                    <a:lstStyle/>
                    <a:p>
                      <a:endParaRPr kumimoji="1" lang="ja-JP" altLang="en-US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b="1" dirty="0" smtClean="0">
                          <a:solidFill>
                            <a:srgbClr val="FF0000"/>
                          </a:solidFill>
                          <a:latin typeface="+mn-ea"/>
                        </a:rPr>
                        <a:t>Explanation</a:t>
                      </a:r>
                      <a:endParaRPr kumimoji="1" lang="ja-JP" altLang="en-US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100" b="1" dirty="0" smtClean="0">
                          <a:latin typeface="+mn-ea"/>
                        </a:rPr>
                        <a:t>：</a:t>
                      </a:r>
                      <a:r>
                        <a:rPr lang="en-US" altLang="ja-JP" sz="1100" b="1" dirty="0" smtClean="0">
                          <a:latin typeface="+mn-ea"/>
                        </a:rPr>
                        <a:t>Contains</a:t>
                      </a:r>
                      <a:r>
                        <a:rPr lang="en-US" altLang="ja-JP" sz="1100" b="1" baseline="0" dirty="0" smtClean="0">
                          <a:latin typeface="+mn-ea"/>
                        </a:rPr>
                        <a:t> a brief description   regarding the menu.</a:t>
                      </a:r>
                      <a:endParaRPr lang="ja-JP" altLang="en-US" sz="1100" b="1" dirty="0" smtClean="0"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9677747"/>
                  </a:ext>
                </a:extLst>
              </a:tr>
              <a:tr h="204000">
                <a:tc>
                  <a:txBody>
                    <a:bodyPr/>
                    <a:lstStyle/>
                    <a:p>
                      <a:endParaRPr kumimoji="1" lang="ja-JP" altLang="en-US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b="1" dirty="0" smtClean="0">
                          <a:solidFill>
                            <a:srgbClr val="FF0000"/>
                          </a:solidFill>
                          <a:latin typeface="+mn-ea"/>
                        </a:rPr>
                        <a:t>Display</a:t>
                      </a:r>
                      <a:r>
                        <a:rPr kumimoji="1" lang="en-US" altLang="ja-JP" sz="1100" b="1" baseline="0" dirty="0" smtClean="0">
                          <a:solidFill>
                            <a:srgbClr val="FF0000"/>
                          </a:solidFill>
                          <a:latin typeface="+mn-ea"/>
                        </a:rPr>
                        <a:t> Filter</a:t>
                      </a:r>
                      <a:endParaRPr kumimoji="1" lang="ja-JP" altLang="en-US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100" b="1" dirty="0" smtClean="0">
                          <a:latin typeface="+mn-ea"/>
                        </a:rPr>
                        <a:t>：</a:t>
                      </a:r>
                      <a:r>
                        <a:rPr lang="en-US" altLang="ja-JP" sz="1100" b="1" dirty="0" smtClean="0">
                          <a:latin typeface="+mn-ea"/>
                        </a:rPr>
                        <a:t>Lets the user search for registered information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1604524"/>
                  </a:ext>
                </a:extLst>
              </a:tr>
              <a:tr h="204000">
                <a:tc>
                  <a:txBody>
                    <a:bodyPr/>
                    <a:lstStyle/>
                    <a:p>
                      <a:endParaRPr kumimoji="1" lang="ja-JP" altLang="en-US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b="1" dirty="0" smtClean="0">
                          <a:solidFill>
                            <a:srgbClr val="FF0000"/>
                          </a:solidFill>
                          <a:latin typeface="+mn-ea"/>
                        </a:rPr>
                        <a:t>List/Update</a:t>
                      </a:r>
                      <a:endParaRPr kumimoji="1" lang="ja-JP" altLang="en-US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100" b="1" dirty="0" smtClean="0">
                          <a:latin typeface="+mn-ea"/>
                        </a:rPr>
                        <a:t>：</a:t>
                      </a:r>
                      <a:r>
                        <a:rPr lang="en-US" altLang="ja-JP" sz="1100" b="1" dirty="0" smtClean="0">
                          <a:latin typeface="+mn-ea"/>
                        </a:rPr>
                        <a:t>Displays registered information</a:t>
                      </a:r>
                      <a:endParaRPr lang="ja-JP" altLang="en-US" sz="1100" b="1" dirty="0" smtClean="0"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685232"/>
                  </a:ext>
                </a:extLst>
              </a:tr>
            </a:tbl>
          </a:graphicData>
        </a:graphic>
      </p:graphicFrame>
      <p:sp>
        <p:nvSpPr>
          <p:cNvPr id="12" name="角丸四角形 11"/>
          <p:cNvSpPr/>
          <p:nvPr/>
        </p:nvSpPr>
        <p:spPr bwMode="auto">
          <a:xfrm>
            <a:off x="5652150" y="5515913"/>
            <a:ext cx="3310850" cy="1009451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C0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>
                <a:latin typeface="+mn-ea"/>
              </a:rPr>
              <a:t>For more detailed </a:t>
            </a:r>
            <a:r>
              <a:rPr lang="en-US" altLang="ja-JP" sz="1200" b="1" dirty="0" smtClean="0">
                <a:latin typeface="+mn-ea"/>
              </a:rPr>
              <a:t>information</a:t>
            </a:r>
            <a:br>
              <a:rPr lang="en-US" altLang="ja-JP" sz="1200" b="1" dirty="0" smtClean="0">
                <a:latin typeface="+mn-ea"/>
              </a:rPr>
            </a:br>
            <a:r>
              <a:rPr lang="en-US" altLang="ja-JP" sz="1200" b="1" dirty="0" smtClean="0">
                <a:latin typeface="+mn-ea"/>
              </a:rPr>
              <a:t> </a:t>
            </a:r>
            <a:r>
              <a:rPr lang="en-US" altLang="ja-JP" sz="1200" b="1" dirty="0">
                <a:latin typeface="+mn-ea"/>
              </a:rPr>
              <a:t>regarding the </a:t>
            </a:r>
            <a:r>
              <a:rPr lang="en-US" altLang="ja-JP" sz="1200" b="1" dirty="0" smtClean="0">
                <a:latin typeface="+mn-ea"/>
              </a:rPr>
              <a:t>different </a:t>
            </a:r>
            <a:br>
              <a:rPr lang="en-US" altLang="ja-JP" sz="1200" b="1" dirty="0" smtClean="0">
                <a:latin typeface="+mn-ea"/>
              </a:rPr>
            </a:br>
            <a:r>
              <a:rPr lang="en-US" altLang="ja-JP" sz="1200" b="1" dirty="0" smtClean="0">
                <a:latin typeface="+mn-ea"/>
              </a:rPr>
              <a:t>functions</a:t>
            </a:r>
            <a:r>
              <a:rPr lang="en-US" altLang="ja-JP" sz="1200" b="1" dirty="0">
                <a:latin typeface="+mn-ea"/>
              </a:rPr>
              <a:t>, please refer to the manual.</a:t>
            </a:r>
            <a:endParaRPr lang="ja-JP" altLang="en-US" sz="1200" b="1" dirty="0">
              <a:latin typeface="+mn-ea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7842047" y="2486085"/>
            <a:ext cx="1109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 smtClean="0">
                <a:solidFill>
                  <a:srgbClr val="FF0000"/>
                </a:solidFill>
              </a:rPr>
              <a:t>Submenu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28" name="直線コネクタ 27"/>
          <p:cNvCxnSpPr/>
          <p:nvPr/>
        </p:nvCxnSpPr>
        <p:spPr bwMode="auto">
          <a:xfrm flipH="1" flipV="1">
            <a:off x="7452400" y="2270287"/>
            <a:ext cx="398249" cy="438613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直線コネクタ 28"/>
          <p:cNvCxnSpPr/>
          <p:nvPr/>
        </p:nvCxnSpPr>
        <p:spPr bwMode="auto">
          <a:xfrm>
            <a:off x="7850648" y="2704223"/>
            <a:ext cx="1044000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円形吹き出し 16"/>
          <p:cNvSpPr/>
          <p:nvPr/>
        </p:nvSpPr>
        <p:spPr bwMode="auto">
          <a:xfrm>
            <a:off x="5448475" y="5175545"/>
            <a:ext cx="559890" cy="540000"/>
          </a:xfrm>
          <a:prstGeom prst="wedgeEllipseCallout">
            <a:avLst>
              <a:gd name="adj1" fmla="val -47172"/>
              <a:gd name="adj2" fmla="val -125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Poin</a:t>
            </a:r>
            <a:r>
              <a:rPr lang="en-US" altLang="ja-JP" sz="1400" b="1" dirty="0">
                <a:latin typeface="+mn-ea"/>
              </a:rPr>
              <a:t>t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40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63" y="1682038"/>
            <a:ext cx="7383569" cy="475716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2.3</a:t>
            </a:r>
            <a:r>
              <a:rPr lang="ja-JP" altLang="en-US" dirty="0"/>
              <a:t> </a:t>
            </a:r>
            <a:r>
              <a:rPr lang="en-US" altLang="ja-JP" dirty="0" smtClean="0"/>
              <a:t>Screen Description (Menu)</a:t>
            </a:r>
            <a:r>
              <a:rPr lang="ja-JP" altLang="en-US" dirty="0" smtClean="0"/>
              <a:t> </a:t>
            </a:r>
            <a:r>
              <a:rPr lang="en-US" altLang="ja-JP" dirty="0" smtClean="0"/>
              <a:t>(2/2</a:t>
            </a:r>
            <a:r>
              <a:rPr lang="en-US" altLang="ja-JP" dirty="0"/>
              <a:t>)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Screen description</a:t>
            </a:r>
            <a:r>
              <a:rPr lang="ja-JP" altLang="en-US" dirty="0" smtClean="0"/>
              <a:t>（</a:t>
            </a:r>
            <a:r>
              <a:rPr lang="en-US" altLang="ja-JP" dirty="0" smtClean="0"/>
              <a:t>Menu</a:t>
            </a:r>
            <a:r>
              <a:rPr lang="ja-JP" altLang="en-US" dirty="0" smtClean="0"/>
              <a:t>）</a:t>
            </a:r>
            <a:endParaRPr lang="en-US" altLang="ja-JP" dirty="0"/>
          </a:p>
          <a:p>
            <a:pPr lvl="1"/>
            <a:r>
              <a:rPr lang="en-US" altLang="ja-JP" dirty="0"/>
              <a:t>The name of the basic functions are as following</a:t>
            </a:r>
          </a:p>
        </p:txBody>
      </p:sp>
      <p:sp>
        <p:nvSpPr>
          <p:cNvPr id="19" name="角丸四角形 18"/>
          <p:cNvSpPr/>
          <p:nvPr/>
        </p:nvSpPr>
        <p:spPr bwMode="auto">
          <a:xfrm>
            <a:off x="1475570" y="2996940"/>
            <a:ext cx="6173542" cy="3096430"/>
          </a:xfrm>
          <a:prstGeom prst="roundRect">
            <a:avLst>
              <a:gd name="adj" fmla="val 1421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2" name="角丸四角形 31"/>
          <p:cNvSpPr/>
          <p:nvPr/>
        </p:nvSpPr>
        <p:spPr bwMode="auto">
          <a:xfrm>
            <a:off x="4141781" y="3395343"/>
            <a:ext cx="4809283" cy="1868940"/>
          </a:xfrm>
          <a:prstGeom prst="roundRect">
            <a:avLst>
              <a:gd name="adj" fmla="val 1103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altLang="ja-JP" sz="1400" b="1" dirty="0">
              <a:latin typeface="+mn-ea"/>
            </a:endParaRPr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349337"/>
              </p:ext>
            </p:extLst>
          </p:nvPr>
        </p:nvGraphicFramePr>
        <p:xfrm>
          <a:off x="4281467" y="3486552"/>
          <a:ext cx="4536546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082059632"/>
                    </a:ext>
                  </a:extLst>
                </a:gridCol>
                <a:gridCol w="967460">
                  <a:extLst>
                    <a:ext uri="{9D8B030D-6E8A-4147-A177-3AD203B41FA5}">
                      <a16:colId xmlns:a16="http://schemas.microsoft.com/office/drawing/2014/main" val="1191003653"/>
                    </a:ext>
                  </a:extLst>
                </a:gridCol>
                <a:gridCol w="3360806">
                  <a:extLst>
                    <a:ext uri="{9D8B030D-6E8A-4147-A177-3AD203B41FA5}">
                      <a16:colId xmlns:a16="http://schemas.microsoft.com/office/drawing/2014/main" val="4017777565"/>
                    </a:ext>
                  </a:extLst>
                </a:gridCol>
              </a:tblGrid>
              <a:tr h="20400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■</a:t>
                      </a:r>
                      <a:r>
                        <a:rPr lang="en-US" altLang="ja-JP" sz="12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Submenu outline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800" b="1" dirty="0" smtClean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898601"/>
                  </a:ext>
                </a:extLst>
              </a:tr>
              <a:tr h="204000"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="1" dirty="0" smtClean="0">
                          <a:solidFill>
                            <a:srgbClr val="FF0000"/>
                          </a:solidFill>
                          <a:latin typeface="+mn-ea"/>
                        </a:rPr>
                        <a:t>Register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b="1" dirty="0" smtClean="0">
                          <a:latin typeface="+mn-ea"/>
                        </a:rPr>
                        <a:t>：</a:t>
                      </a:r>
                      <a:r>
                        <a:rPr lang="en-US" altLang="ja-JP" sz="1200" b="1" dirty="0" smtClean="0">
                          <a:latin typeface="+mn-ea"/>
                        </a:rPr>
                        <a:t>Allows the user to register records from the browser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9677747"/>
                  </a:ext>
                </a:extLst>
              </a:tr>
              <a:tr h="204000"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altLang="ja-JP" sz="1200" b="1" dirty="0" smtClean="0">
                          <a:solidFill>
                            <a:srgbClr val="FF0000"/>
                          </a:solidFill>
                          <a:latin typeface="+mn-ea"/>
                        </a:rPr>
                        <a:t>Download all and edit file uploads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639145"/>
                  </a:ext>
                </a:extLst>
              </a:tr>
              <a:tr h="204000"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b="1" dirty="0" smtClean="0">
                          <a:latin typeface="+mn-ea"/>
                        </a:rPr>
                        <a:t>：</a:t>
                      </a:r>
                      <a:r>
                        <a:rPr lang="en-US" altLang="ja-JP" sz="1200" b="1" dirty="0" smtClean="0">
                          <a:latin typeface="+mn-ea"/>
                        </a:rPr>
                        <a:t>IN/OUT processing with Excel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1604524"/>
                  </a:ext>
                </a:extLst>
              </a:tr>
              <a:tr h="204000"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="1" dirty="0" smtClean="0">
                          <a:solidFill>
                            <a:srgbClr val="FF0000"/>
                          </a:solidFill>
                          <a:latin typeface="+mn-ea"/>
                        </a:rPr>
                        <a:t>Change</a:t>
                      </a:r>
                      <a:r>
                        <a:rPr kumimoji="1" lang="en-US" altLang="ja-JP" sz="1200" b="1" baseline="0" dirty="0" smtClean="0">
                          <a:solidFill>
                            <a:srgbClr val="FF0000"/>
                          </a:solidFill>
                          <a:latin typeface="+mn-ea"/>
                        </a:rPr>
                        <a:t> history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b="1" dirty="0" smtClean="0">
                          <a:latin typeface="+mn-ea"/>
                        </a:rPr>
                        <a:t>：</a:t>
                      </a:r>
                      <a:r>
                        <a:rPr lang="en-US" altLang="ja-JP" sz="1200" b="1" dirty="0" smtClean="0">
                          <a:latin typeface="+mn-ea"/>
                        </a:rPr>
                        <a:t>Change history of registered records</a:t>
                      </a:r>
                      <a:endParaRPr kumimoji="1" lang="ja-JP" altLang="en-US" sz="12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685232"/>
                  </a:ext>
                </a:extLst>
              </a:tr>
            </a:tbl>
          </a:graphicData>
        </a:graphic>
      </p:graphicFrame>
      <p:sp>
        <p:nvSpPr>
          <p:cNvPr id="21" name="テキスト ボックス 20"/>
          <p:cNvSpPr txBox="1"/>
          <p:nvPr/>
        </p:nvSpPr>
        <p:spPr>
          <a:xfrm>
            <a:off x="7842047" y="3113601"/>
            <a:ext cx="1109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 smtClean="0">
                <a:solidFill>
                  <a:srgbClr val="FF0000"/>
                </a:solidFill>
              </a:rPr>
              <a:t>Submenu</a:t>
            </a:r>
          </a:p>
        </p:txBody>
      </p:sp>
      <p:cxnSp>
        <p:nvCxnSpPr>
          <p:cNvPr id="22" name="直線コネクタ 21"/>
          <p:cNvCxnSpPr/>
          <p:nvPr/>
        </p:nvCxnSpPr>
        <p:spPr bwMode="auto">
          <a:xfrm flipH="1" flipV="1">
            <a:off x="7461001" y="2996940"/>
            <a:ext cx="405021" cy="339055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直線コネクタ 22"/>
          <p:cNvCxnSpPr/>
          <p:nvPr/>
        </p:nvCxnSpPr>
        <p:spPr bwMode="auto">
          <a:xfrm>
            <a:off x="7850648" y="3331739"/>
            <a:ext cx="1044000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24" name="角丸四角形 23"/>
          <p:cNvSpPr/>
          <p:nvPr/>
        </p:nvSpPr>
        <p:spPr bwMode="auto">
          <a:xfrm>
            <a:off x="5652150" y="5515913"/>
            <a:ext cx="3310850" cy="969528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C0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For more detailed </a:t>
            </a:r>
            <a:r>
              <a:rPr lang="en-US" altLang="ja-JP" sz="1400" b="1" dirty="0" smtClean="0">
                <a:latin typeface="+mn-ea"/>
              </a:rPr>
              <a:t>information</a:t>
            </a:r>
            <a:br>
              <a:rPr lang="en-US" altLang="ja-JP" sz="1400" b="1" dirty="0" smtClean="0">
                <a:latin typeface="+mn-ea"/>
              </a:rPr>
            </a:br>
            <a:r>
              <a:rPr lang="en-US" altLang="ja-JP" sz="1400" b="1" dirty="0" smtClean="0">
                <a:latin typeface="+mn-ea"/>
              </a:rPr>
              <a:t> regarding </a:t>
            </a:r>
            <a:r>
              <a:rPr lang="en-US" altLang="ja-JP" sz="1400" b="1" dirty="0">
                <a:latin typeface="+mn-ea"/>
              </a:rPr>
              <a:t>the different functions, </a:t>
            </a:r>
            <a:r>
              <a:rPr lang="en-US" altLang="ja-JP" sz="1400" b="1" dirty="0" smtClean="0">
                <a:latin typeface="+mn-ea"/>
              </a:rPr>
              <a:t/>
            </a:r>
            <a:br>
              <a:rPr lang="en-US" altLang="ja-JP" sz="1400" b="1" dirty="0" smtClean="0">
                <a:latin typeface="+mn-ea"/>
              </a:rPr>
            </a:br>
            <a:r>
              <a:rPr lang="en-US" altLang="ja-JP" sz="1400" b="1" dirty="0" smtClean="0">
                <a:latin typeface="+mn-ea"/>
              </a:rPr>
              <a:t>please </a:t>
            </a:r>
            <a:r>
              <a:rPr lang="en-US" altLang="ja-JP" sz="1400" b="1" dirty="0">
                <a:latin typeface="+mn-ea"/>
              </a:rPr>
              <a:t>refer to the manual.</a:t>
            </a:r>
            <a:endParaRPr lang="ja-JP" altLang="en-US" sz="1400" b="1" dirty="0">
              <a:latin typeface="+mn-ea"/>
            </a:endParaRPr>
          </a:p>
        </p:txBody>
      </p:sp>
      <p:sp>
        <p:nvSpPr>
          <p:cNvPr id="15" name="円形吹き出し 14"/>
          <p:cNvSpPr/>
          <p:nvPr/>
        </p:nvSpPr>
        <p:spPr bwMode="auto">
          <a:xfrm>
            <a:off x="5292100" y="5205542"/>
            <a:ext cx="559890" cy="540000"/>
          </a:xfrm>
          <a:prstGeom prst="wedgeEllipseCallout">
            <a:avLst>
              <a:gd name="adj1" fmla="val -47172"/>
              <a:gd name="adj2" fmla="val -125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Poin</a:t>
            </a:r>
            <a:r>
              <a:rPr lang="en-US" altLang="ja-JP" sz="1400" b="1" dirty="0">
                <a:latin typeface="+mn-ea"/>
              </a:rPr>
              <a:t>t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8764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388" y="3045072"/>
            <a:ext cx="8784000" cy="467239"/>
          </a:xfrm>
        </p:spPr>
        <p:txBody>
          <a:bodyPr/>
          <a:lstStyle/>
          <a:p>
            <a:r>
              <a:rPr lang="en-US" altLang="ja-JP" dirty="0" smtClean="0"/>
              <a:t>3.</a:t>
            </a:r>
            <a:r>
              <a:rPr lang="ja-JP" altLang="en-US" dirty="0" smtClean="0"/>
              <a:t>　</a:t>
            </a:r>
            <a:r>
              <a:rPr lang="en-US" altLang="ja-JP" dirty="0" smtClean="0"/>
              <a:t>Preparation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1643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角丸四角形 15"/>
          <p:cNvSpPr/>
          <p:nvPr/>
        </p:nvSpPr>
        <p:spPr bwMode="auto">
          <a:xfrm>
            <a:off x="323410" y="3762762"/>
            <a:ext cx="6768940" cy="2779045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ja-JP" sz="1200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929240" cy="468000"/>
          </a:xfrm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3.1</a:t>
            </a:r>
            <a:r>
              <a:rPr lang="ja-JP" altLang="en-US" dirty="0" smtClean="0"/>
              <a:t> </a:t>
            </a:r>
            <a:r>
              <a:rPr lang="en-US" altLang="ja-JP" dirty="0"/>
              <a:t>Uploading Playbook and linking it to a job(Movement) (</a:t>
            </a:r>
            <a:r>
              <a:rPr lang="en-US" altLang="ja-JP" dirty="0" smtClean="0"/>
              <a:t>1/5)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>
            <a:normAutofit/>
          </a:bodyPr>
          <a:lstStyle/>
          <a:p>
            <a:r>
              <a:rPr lang="en-US" altLang="ja-JP" sz="1800" dirty="0" smtClean="0"/>
              <a:t>Playbook</a:t>
            </a:r>
            <a:r>
              <a:rPr lang="ja-JP" altLang="en-US" sz="1800" dirty="0"/>
              <a:t> </a:t>
            </a:r>
            <a:r>
              <a:rPr lang="en-US" altLang="ja-JP" sz="1800" dirty="0" smtClean="0"/>
              <a:t>preparation</a:t>
            </a:r>
          </a:p>
          <a:p>
            <a:pPr lvl="1"/>
            <a:r>
              <a:rPr lang="en-US" altLang="ja-JP" sz="1400" dirty="0" smtClean="0"/>
              <a:t>First, we need to create the Playbook files that we are going to use.</a:t>
            </a:r>
          </a:p>
          <a:p>
            <a:pPr marL="180000" lvl="1" indent="0">
              <a:buNone/>
            </a:pPr>
            <a:r>
              <a:rPr lang="en-US" altLang="ja-JP" sz="1400" dirty="0" smtClean="0"/>
              <a:t>Use your desired editor program to create the following YML file and save it to your local hard drive.</a:t>
            </a:r>
            <a:r>
              <a:rPr lang="ja-JP" altLang="en-US" sz="1400" dirty="0" smtClean="0"/>
              <a:t>　</a:t>
            </a:r>
            <a:r>
              <a:rPr lang="en-US" altLang="ja-JP" sz="1100" dirty="0" smtClean="0">
                <a:solidFill>
                  <a:srgbClr val="FF0000"/>
                </a:solidFill>
              </a:rPr>
              <a:t/>
            </a:r>
            <a:br>
              <a:rPr lang="en-US" altLang="ja-JP" sz="1100" dirty="0" smtClean="0">
                <a:solidFill>
                  <a:srgbClr val="FF0000"/>
                </a:solidFill>
              </a:rPr>
            </a:br>
            <a:endParaRPr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94118" y="2132820"/>
            <a:ext cx="4361788" cy="136819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noAutofit/>
          </a:bodyPr>
          <a:lstStyle/>
          <a:p>
            <a:r>
              <a:rPr lang="en-US" altLang="ja-JP" sz="1400" dirty="0"/>
              <a:t>- name: install the latest version of packages</a:t>
            </a:r>
          </a:p>
          <a:p>
            <a:r>
              <a:rPr lang="en-US" altLang="ja-JP" sz="1400" dirty="0"/>
              <a:t>  yum:</a:t>
            </a:r>
          </a:p>
          <a:p>
            <a:r>
              <a:rPr lang="en-US" altLang="ja-JP" sz="1400" dirty="0">
                <a:solidFill>
                  <a:srgbClr val="FF0000"/>
                </a:solidFill>
              </a:rPr>
              <a:t>    </a:t>
            </a:r>
            <a:r>
              <a:rPr lang="en-US" altLang="ja-JP" sz="1400" dirty="0" smtClean="0"/>
              <a:t>name:</a:t>
            </a:r>
            <a:r>
              <a:rPr lang="en-US" altLang="ja-JP" sz="1400" dirty="0" smtClean="0">
                <a:solidFill>
                  <a:srgbClr val="FF0000"/>
                </a:solidFill>
              </a:rPr>
              <a:t> </a:t>
            </a:r>
            <a:r>
              <a:rPr lang="en-US" altLang="ja-JP" sz="1400" dirty="0"/>
              <a:t>"{{ item }}"</a:t>
            </a:r>
          </a:p>
          <a:p>
            <a:r>
              <a:rPr lang="en-US" altLang="ja-JP" sz="1400" dirty="0">
                <a:solidFill>
                  <a:srgbClr val="FF0000"/>
                </a:solidFill>
              </a:rPr>
              <a:t>    </a:t>
            </a:r>
            <a:r>
              <a:rPr lang="en-US" altLang="ja-JP" sz="1400" dirty="0"/>
              <a:t>state:</a:t>
            </a:r>
            <a:r>
              <a:rPr lang="en-US" altLang="ja-JP" sz="1400" dirty="0">
                <a:solidFill>
                  <a:srgbClr val="FF0000"/>
                </a:solidFill>
              </a:rPr>
              <a:t> </a:t>
            </a:r>
            <a:r>
              <a:rPr lang="en-US" altLang="ja-JP" sz="1400" dirty="0"/>
              <a:t>latest</a:t>
            </a:r>
          </a:p>
          <a:p>
            <a:r>
              <a:rPr lang="en-US" altLang="ja-JP" sz="1400" dirty="0">
                <a:solidFill>
                  <a:srgbClr val="FF0000"/>
                </a:solidFill>
              </a:rPr>
              <a:t>  </a:t>
            </a:r>
            <a:r>
              <a:rPr lang="en-US" altLang="ja-JP" sz="1400" dirty="0" err="1"/>
              <a:t>with_items</a:t>
            </a:r>
            <a:r>
              <a:rPr lang="en-US" altLang="ja-JP" sz="1400" dirty="0"/>
              <a:t>:</a:t>
            </a:r>
          </a:p>
          <a:p>
            <a:r>
              <a:rPr lang="en-US" altLang="ja-JP" sz="1400" dirty="0">
                <a:solidFill>
                  <a:srgbClr val="FF0000"/>
                </a:solidFill>
              </a:rPr>
              <a:t>    </a:t>
            </a:r>
            <a:r>
              <a:rPr lang="en-US" altLang="ja-JP" sz="1400" dirty="0"/>
              <a:t>- "{{ </a:t>
            </a:r>
            <a:r>
              <a:rPr lang="en-US" altLang="ja-JP" sz="1400" dirty="0" err="1"/>
              <a:t>VAR_packages</a:t>
            </a:r>
            <a:r>
              <a:rPr lang="en-US" altLang="ja-JP" sz="1400" dirty="0"/>
              <a:t> }}"</a:t>
            </a:r>
            <a:endParaRPr kumimoji="1" lang="ja-JP" altLang="en-US" sz="14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67485" y="1844780"/>
            <a:ext cx="242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 err="1"/>
              <a:t>yum_package_install.yml</a:t>
            </a:r>
            <a:endParaRPr kumimoji="1" lang="ja-JP" altLang="en-US" sz="1400" dirty="0"/>
          </a:p>
        </p:txBody>
      </p:sp>
      <p:sp>
        <p:nvSpPr>
          <p:cNvPr id="17" name="正方形/長方形 16"/>
          <p:cNvSpPr/>
          <p:nvPr/>
        </p:nvSpPr>
        <p:spPr bwMode="auto">
          <a:xfrm>
            <a:off x="6742049" y="1852201"/>
            <a:ext cx="2148045" cy="2826349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5" name="角丸四角形 24"/>
          <p:cNvSpPr/>
          <p:nvPr/>
        </p:nvSpPr>
        <p:spPr bwMode="auto">
          <a:xfrm>
            <a:off x="6814060" y="1983693"/>
            <a:ext cx="2004289" cy="366867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Uploading Playbook </a:t>
            </a:r>
          </a:p>
          <a:p>
            <a:pPr algn="ctr"/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and linking it to a </a:t>
            </a:r>
            <a:r>
              <a:rPr lang="en-US" altLang="ja-JP" sz="800" b="1" dirty="0" smtClean="0">
                <a:solidFill>
                  <a:srgbClr val="FF0000"/>
                </a:solidFill>
                <a:latin typeface="+mn-ea"/>
              </a:rPr>
              <a:t>job(Movement</a:t>
            </a:r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)</a:t>
            </a:r>
            <a:endParaRPr lang="ja-JP" altLang="en-US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6" name="角丸四角形 25"/>
          <p:cNvSpPr/>
          <p:nvPr/>
        </p:nvSpPr>
        <p:spPr bwMode="auto">
          <a:xfrm>
            <a:off x="6814060" y="2432455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Implementing job (Movement)</a:t>
            </a:r>
          </a:p>
          <a:p>
            <a:pPr algn="ctr"/>
            <a:r>
              <a:rPr lang="en-US" altLang="ja-JP" sz="900" b="1" dirty="0">
                <a:latin typeface="+mn-ea"/>
              </a:rPr>
              <a:t>into Jobflow (Conductor)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27" name="角丸四角形 26"/>
          <p:cNvSpPr/>
          <p:nvPr/>
        </p:nvSpPr>
        <p:spPr bwMode="auto">
          <a:xfrm>
            <a:off x="6814060" y="2875891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Configure CMDB Data sheet</a:t>
            </a:r>
          </a:p>
          <a:p>
            <a:pPr algn="ctr"/>
            <a:r>
              <a:rPr lang="en-US" altLang="ja-JP" sz="900" b="1" dirty="0">
                <a:latin typeface="+mn-ea"/>
              </a:rPr>
              <a:t>and 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29" name="角丸四角形 28"/>
          <p:cNvSpPr/>
          <p:nvPr/>
        </p:nvSpPr>
        <p:spPr bwMode="auto">
          <a:xfrm>
            <a:off x="6814060" y="376276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Link Parameter sheet item </a:t>
            </a:r>
          </a:p>
          <a:p>
            <a:pPr algn="ctr"/>
            <a:r>
              <a:rPr lang="en-US" altLang="ja-JP" sz="900" b="1" dirty="0">
                <a:latin typeface="+mn-ea"/>
              </a:rPr>
              <a:t>to Playbook variable.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0" name="角丸四角形 29"/>
          <p:cNvSpPr/>
          <p:nvPr/>
        </p:nvSpPr>
        <p:spPr bwMode="auto">
          <a:xfrm>
            <a:off x="6814060" y="331932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 smtClean="0">
                <a:latin typeface="+mn-ea"/>
              </a:rPr>
              <a:t>Register </a:t>
            </a:r>
            <a:r>
              <a:rPr lang="en-US" altLang="ja-JP" sz="900" b="1" dirty="0">
                <a:latin typeface="+mn-ea"/>
              </a:rPr>
              <a:t>Data to Datasheet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1" name="角丸四角形 30"/>
          <p:cNvSpPr/>
          <p:nvPr/>
        </p:nvSpPr>
        <p:spPr bwMode="auto">
          <a:xfrm>
            <a:off x="6814060" y="420619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Register target (Linux machine)</a:t>
            </a:r>
          </a:p>
          <a:p>
            <a:pPr algn="ctr"/>
            <a:r>
              <a:rPr lang="en-US" altLang="ja-JP" sz="800" b="1" dirty="0">
                <a:latin typeface="+mn-ea"/>
              </a:rPr>
              <a:t>to Device list.</a:t>
            </a:r>
            <a:endParaRPr lang="ja-JP" altLang="en-US" sz="800" b="1" dirty="0">
              <a:latin typeface="+mn-ea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18" y="4450769"/>
            <a:ext cx="5933560" cy="1971564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675344" y="3789050"/>
            <a:ext cx="5876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>
                <a:solidFill>
                  <a:srgbClr val="FF0000"/>
                </a:solidFill>
              </a:rPr>
              <a:t>Make </a:t>
            </a:r>
            <a:r>
              <a:rPr lang="en-US" altLang="ja-JP" sz="1200" dirty="0">
                <a:solidFill>
                  <a:srgbClr val="FF0000"/>
                </a:solidFill>
              </a:rPr>
              <a:t>sure that the character code is "UTF-8" and the newline code is "LF".</a:t>
            </a:r>
          </a:p>
          <a:p>
            <a:r>
              <a:rPr lang="en-US" altLang="ja-JP" sz="1200" dirty="0">
                <a:solidFill>
                  <a:srgbClr val="FF0000"/>
                </a:solidFill>
              </a:rPr>
              <a:t>The file should be saved as an </a:t>
            </a:r>
            <a:r>
              <a:rPr lang="en-US" altLang="ja-JP" sz="1200" dirty="0" err="1">
                <a:solidFill>
                  <a:srgbClr val="FF0000"/>
                </a:solidFill>
              </a:rPr>
              <a:t>yml</a:t>
            </a:r>
            <a:r>
              <a:rPr lang="en-US" altLang="ja-JP" sz="1200" dirty="0">
                <a:solidFill>
                  <a:srgbClr val="FF0000"/>
                </a:solidFill>
              </a:rPr>
              <a:t> file.</a:t>
            </a:r>
          </a:p>
          <a:p>
            <a:r>
              <a:rPr lang="en-US" altLang="ja-JP" sz="1200" dirty="0">
                <a:solidFill>
                  <a:srgbClr val="FF0000"/>
                </a:solidFill>
              </a:rPr>
              <a:t>Please be check that the indents are correct.</a:t>
            </a:r>
            <a:endParaRPr kumimoji="1" lang="ja-JP" altLang="en-US" sz="1400" dirty="0"/>
          </a:p>
        </p:txBody>
      </p:sp>
      <p:sp>
        <p:nvSpPr>
          <p:cNvPr id="21" name="円形吹き出し 20"/>
          <p:cNvSpPr/>
          <p:nvPr/>
        </p:nvSpPr>
        <p:spPr bwMode="auto">
          <a:xfrm>
            <a:off x="79449" y="3589630"/>
            <a:ext cx="559890" cy="540000"/>
          </a:xfrm>
          <a:prstGeom prst="wedgeEllipseCallout">
            <a:avLst>
              <a:gd name="adj1" fmla="val -47172"/>
              <a:gd name="adj2" fmla="val -125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Poin</a:t>
            </a:r>
            <a:r>
              <a:rPr lang="en-US" altLang="ja-JP" sz="1400" b="1" dirty="0">
                <a:latin typeface="+mn-ea"/>
              </a:rPr>
              <a:t>t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1318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77" y="2296299"/>
            <a:ext cx="6944491" cy="412236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9001250" cy="468000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3.1</a:t>
            </a:r>
            <a:r>
              <a:rPr lang="ja-JP" altLang="en-US" dirty="0"/>
              <a:t> </a:t>
            </a:r>
            <a:r>
              <a:rPr lang="en-US" altLang="ja-JP" dirty="0"/>
              <a:t>Uploading Playbook and linking it to a job(Movement) (</a:t>
            </a:r>
            <a:r>
              <a:rPr lang="en-US" altLang="ja-JP" dirty="0" smtClean="0"/>
              <a:t>2/5)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Register Movement to the Movement list.</a:t>
            </a:r>
            <a:endParaRPr lang="en-US" altLang="ja-JP" dirty="0"/>
          </a:p>
          <a:p>
            <a:pPr lvl="1"/>
            <a:r>
              <a:rPr lang="en-US" altLang="ja-JP" dirty="0" smtClean="0"/>
              <a:t>In the next step, we will register a Movement.</a:t>
            </a:r>
          </a:p>
          <a:p>
            <a:pPr marL="180000" lvl="1" indent="0">
              <a:buNone/>
            </a:pPr>
            <a:r>
              <a:rPr lang="ja-JP" altLang="en-US" dirty="0" smtClean="0"/>
              <a:t>  </a:t>
            </a:r>
            <a:r>
              <a:rPr lang="en-US" altLang="ja-JP" dirty="0" smtClean="0"/>
              <a:t>From the main menu , go to the Ansible-Legacy menu and then to the Movement list menu.</a:t>
            </a:r>
          </a:p>
        </p:txBody>
      </p:sp>
      <p:sp>
        <p:nvSpPr>
          <p:cNvPr id="21" name="角丸四角形 20"/>
          <p:cNvSpPr/>
          <p:nvPr/>
        </p:nvSpPr>
        <p:spPr bwMode="auto">
          <a:xfrm>
            <a:off x="2041764" y="4389632"/>
            <a:ext cx="555875" cy="656920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" name="正方形/長方形 17"/>
          <p:cNvSpPr/>
          <p:nvPr/>
        </p:nvSpPr>
        <p:spPr bwMode="auto">
          <a:xfrm>
            <a:off x="6742049" y="1852201"/>
            <a:ext cx="2148045" cy="2826349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0" name="角丸四角形 19"/>
          <p:cNvSpPr/>
          <p:nvPr/>
        </p:nvSpPr>
        <p:spPr bwMode="auto">
          <a:xfrm>
            <a:off x="6814060" y="1983693"/>
            <a:ext cx="2004289" cy="366867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Uploading Playbook </a:t>
            </a:r>
          </a:p>
          <a:p>
            <a:pPr algn="ctr"/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and linking it to a job(Movement)</a:t>
            </a:r>
            <a:endParaRPr lang="ja-JP" altLang="en-US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5" name="角丸四角形 24"/>
          <p:cNvSpPr/>
          <p:nvPr/>
        </p:nvSpPr>
        <p:spPr bwMode="auto">
          <a:xfrm>
            <a:off x="6814060" y="2432455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Implementing job (Movement)</a:t>
            </a:r>
          </a:p>
          <a:p>
            <a:pPr algn="ctr"/>
            <a:r>
              <a:rPr lang="en-US" altLang="ja-JP" sz="900" b="1" dirty="0">
                <a:latin typeface="+mn-ea"/>
              </a:rPr>
              <a:t>into Jobflow (Conductor)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26" name="角丸四角形 25"/>
          <p:cNvSpPr/>
          <p:nvPr/>
        </p:nvSpPr>
        <p:spPr bwMode="auto">
          <a:xfrm>
            <a:off x="6814060" y="2875891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Configure CMDB Data sheet</a:t>
            </a:r>
          </a:p>
          <a:p>
            <a:pPr algn="ctr"/>
            <a:r>
              <a:rPr lang="en-US" altLang="ja-JP" sz="900" b="1" dirty="0">
                <a:latin typeface="+mn-ea"/>
              </a:rPr>
              <a:t>and 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27" name="角丸四角形 26"/>
          <p:cNvSpPr/>
          <p:nvPr/>
        </p:nvSpPr>
        <p:spPr bwMode="auto">
          <a:xfrm>
            <a:off x="6814060" y="376276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Link Parameter sheet item </a:t>
            </a:r>
          </a:p>
          <a:p>
            <a:pPr algn="ctr"/>
            <a:r>
              <a:rPr lang="en-US" altLang="ja-JP" sz="900" b="1" dirty="0">
                <a:latin typeface="+mn-ea"/>
              </a:rPr>
              <a:t>to Playbook variable.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28" name="角丸四角形 27"/>
          <p:cNvSpPr/>
          <p:nvPr/>
        </p:nvSpPr>
        <p:spPr bwMode="auto">
          <a:xfrm>
            <a:off x="6814060" y="331932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Datasheet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5" name="角丸四角形 34"/>
          <p:cNvSpPr/>
          <p:nvPr/>
        </p:nvSpPr>
        <p:spPr bwMode="auto">
          <a:xfrm>
            <a:off x="6814060" y="420619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Register target (Linux machine)</a:t>
            </a:r>
          </a:p>
          <a:p>
            <a:pPr algn="ctr"/>
            <a:r>
              <a:rPr lang="en-US" altLang="ja-JP" sz="800" b="1" dirty="0">
                <a:latin typeface="+mn-ea"/>
              </a:rPr>
              <a:t>to Device list.</a:t>
            </a:r>
            <a:endParaRPr lang="ja-JP" altLang="en-US" sz="800" b="1" dirty="0">
              <a:latin typeface="+mn-ea"/>
            </a:endParaRPr>
          </a:p>
        </p:txBody>
      </p:sp>
      <p:sp>
        <p:nvSpPr>
          <p:cNvPr id="30" name="角丸四角形 29"/>
          <p:cNvSpPr/>
          <p:nvPr/>
        </p:nvSpPr>
        <p:spPr bwMode="auto">
          <a:xfrm>
            <a:off x="241856" y="3039679"/>
            <a:ext cx="837322" cy="206672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1" name="円形吹き出し 30"/>
          <p:cNvSpPr/>
          <p:nvPr/>
        </p:nvSpPr>
        <p:spPr bwMode="auto">
          <a:xfrm>
            <a:off x="1668477" y="4416966"/>
            <a:ext cx="301542" cy="312200"/>
          </a:xfrm>
          <a:prstGeom prst="wedgeEllipseCallout">
            <a:avLst>
              <a:gd name="adj1" fmla="val 102212"/>
              <a:gd name="adj2" fmla="val -4029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1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32" name="円形吹き出し 31"/>
          <p:cNvSpPr/>
          <p:nvPr/>
        </p:nvSpPr>
        <p:spPr bwMode="auto">
          <a:xfrm>
            <a:off x="1259540" y="2953175"/>
            <a:ext cx="301542" cy="312200"/>
          </a:xfrm>
          <a:prstGeom prst="wedgeEllipseCallout">
            <a:avLst>
              <a:gd name="adj1" fmla="val -104544"/>
              <a:gd name="adj2" fmla="val 1296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9659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510" y="4699555"/>
            <a:ext cx="5904820" cy="133694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900620"/>
            <a:ext cx="5297782" cy="266789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9001250" cy="468000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3.1</a:t>
            </a:r>
            <a:r>
              <a:rPr lang="ja-JP" altLang="en-US" dirty="0"/>
              <a:t> </a:t>
            </a:r>
            <a:r>
              <a:rPr lang="en-US" altLang="ja-JP" dirty="0"/>
              <a:t>Uploading Playbook and linking it to a job(Movement</a:t>
            </a:r>
            <a:r>
              <a:rPr lang="en-US" altLang="ja-JP" dirty="0" smtClean="0"/>
              <a:t>) (3/5)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Register </a:t>
            </a:r>
            <a:r>
              <a:rPr lang="en-US" altLang="ja-JP" dirty="0"/>
              <a:t>Movement to the Movement list.</a:t>
            </a:r>
          </a:p>
          <a:p>
            <a:pPr lvl="1"/>
            <a:r>
              <a:rPr lang="en-US" altLang="ja-JP" dirty="0" smtClean="0"/>
              <a:t>Click the “Start Registration” button</a:t>
            </a:r>
            <a:r>
              <a:rPr lang="en-US" altLang="ja-JP" dirty="0"/>
              <a:t>.</a:t>
            </a:r>
            <a:endParaRPr lang="en-US" altLang="ja-JP" dirty="0" smtClean="0"/>
          </a:p>
          <a:p>
            <a:pPr marL="180000" lvl="1" indent="0">
              <a:buNone/>
            </a:pPr>
            <a:r>
              <a:rPr lang="en-US" altLang="ja-JP" sz="1400" dirty="0" smtClean="0"/>
              <a:t>Follow the table listed below and fill out the different items before pressing the “Register” button.</a:t>
            </a:r>
            <a:endParaRPr lang="ja-JP" altLang="en-US" sz="1400" dirty="0" smtClean="0"/>
          </a:p>
          <a:p>
            <a:pPr lvl="1"/>
            <a:endParaRPr lang="en-US" altLang="ja-JP" dirty="0" smtClean="0"/>
          </a:p>
        </p:txBody>
      </p:sp>
      <p:sp>
        <p:nvSpPr>
          <p:cNvPr id="19" name="角丸四角形 18"/>
          <p:cNvSpPr/>
          <p:nvPr/>
        </p:nvSpPr>
        <p:spPr bwMode="auto">
          <a:xfrm>
            <a:off x="1909773" y="4950291"/>
            <a:ext cx="1875475" cy="720000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1" name="角丸四角形 20"/>
          <p:cNvSpPr/>
          <p:nvPr/>
        </p:nvSpPr>
        <p:spPr bwMode="auto">
          <a:xfrm>
            <a:off x="2725860" y="5728976"/>
            <a:ext cx="869233" cy="216000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7" name="円形吹き出し 36"/>
          <p:cNvSpPr/>
          <p:nvPr/>
        </p:nvSpPr>
        <p:spPr bwMode="auto">
          <a:xfrm>
            <a:off x="3785248" y="5749539"/>
            <a:ext cx="301542" cy="312200"/>
          </a:xfrm>
          <a:prstGeom prst="wedgeEllipseCallout">
            <a:avLst>
              <a:gd name="adj1" fmla="val -99030"/>
              <a:gd name="adj2" fmla="val -1367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5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3" name="角丸四角形 22"/>
          <p:cNvSpPr/>
          <p:nvPr/>
        </p:nvSpPr>
        <p:spPr bwMode="auto">
          <a:xfrm>
            <a:off x="4554279" y="5373270"/>
            <a:ext cx="4419885" cy="819554"/>
          </a:xfrm>
          <a:prstGeom prst="roundRect">
            <a:avLst>
              <a:gd name="adj" fmla="val 7533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dirty="0" smtClean="0">
              <a:latin typeface="+mn-ea"/>
            </a:endParaRPr>
          </a:p>
        </p:txBody>
      </p:sp>
      <p:graphicFrame>
        <p:nvGraphicFramePr>
          <p:cNvPr id="22" name="表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733243"/>
              </p:ext>
            </p:extLst>
          </p:nvPr>
        </p:nvGraphicFramePr>
        <p:xfrm>
          <a:off x="4800811" y="5500046"/>
          <a:ext cx="388247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0053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  <a:gridCol w="1942422">
                  <a:extLst>
                    <a:ext uri="{9D8B030D-6E8A-4147-A177-3AD203B41FA5}">
                      <a16:colId xmlns:a16="http://schemas.microsoft.com/office/drawing/2014/main" val="1123245703"/>
                    </a:ext>
                  </a:extLst>
                </a:gridCol>
              </a:tblGrid>
              <a:tr h="25002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Movement</a:t>
                      </a:r>
                      <a:r>
                        <a:rPr kumimoji="1" lang="ja-JP" altLang="en-US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name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Host format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25002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PackageInstall</a:t>
                      </a:r>
                      <a:endParaRPr kumimoji="1" lang="ja-JP" altLang="en-US" sz="12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IP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</a:tbl>
          </a:graphicData>
        </a:graphic>
      </p:graphicFrame>
      <p:sp>
        <p:nvSpPr>
          <p:cNvPr id="29" name="円形吹き出し 28"/>
          <p:cNvSpPr/>
          <p:nvPr/>
        </p:nvSpPr>
        <p:spPr bwMode="auto">
          <a:xfrm>
            <a:off x="4450169" y="5191254"/>
            <a:ext cx="301542" cy="312200"/>
          </a:xfrm>
          <a:prstGeom prst="wedgeEllipseCallout">
            <a:avLst>
              <a:gd name="adj1" fmla="val -254939"/>
              <a:gd name="adj2" fmla="val -17860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latin typeface="+mn-ea"/>
              </a:rPr>
              <a:t>4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18" name="正方形/長方形 17"/>
          <p:cNvSpPr/>
          <p:nvPr/>
        </p:nvSpPr>
        <p:spPr bwMode="auto">
          <a:xfrm>
            <a:off x="6742049" y="1852201"/>
            <a:ext cx="2148045" cy="2826349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0" name="角丸四角形 19"/>
          <p:cNvSpPr/>
          <p:nvPr/>
        </p:nvSpPr>
        <p:spPr bwMode="auto">
          <a:xfrm>
            <a:off x="6814060" y="1983693"/>
            <a:ext cx="2004289" cy="366867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Uploading Playbook </a:t>
            </a:r>
          </a:p>
          <a:p>
            <a:pPr algn="ctr"/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and linking it to a job(Movement)</a:t>
            </a:r>
            <a:endParaRPr lang="ja-JP" altLang="en-US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5" name="角丸四角形 24"/>
          <p:cNvSpPr/>
          <p:nvPr/>
        </p:nvSpPr>
        <p:spPr bwMode="auto">
          <a:xfrm>
            <a:off x="6814060" y="2432455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Implementing job (Movement)</a:t>
            </a:r>
          </a:p>
          <a:p>
            <a:pPr algn="ctr"/>
            <a:r>
              <a:rPr lang="en-US" altLang="ja-JP" sz="900" b="1" dirty="0">
                <a:latin typeface="+mn-ea"/>
              </a:rPr>
              <a:t>into Jobflow (</a:t>
            </a:r>
            <a:r>
              <a:rPr lang="en-US" altLang="ja-JP" sz="900" b="1" dirty="0" smtClean="0">
                <a:latin typeface="+mn-ea"/>
              </a:rPr>
              <a:t>Conductor)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26" name="角丸四角形 25"/>
          <p:cNvSpPr/>
          <p:nvPr/>
        </p:nvSpPr>
        <p:spPr bwMode="auto">
          <a:xfrm>
            <a:off x="6814060" y="2875891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Configure CMDB Data sheet</a:t>
            </a:r>
          </a:p>
          <a:p>
            <a:pPr algn="ctr"/>
            <a:r>
              <a:rPr lang="en-US" altLang="ja-JP" sz="900" b="1" dirty="0">
                <a:latin typeface="+mn-ea"/>
              </a:rPr>
              <a:t>and 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27" name="角丸四角形 26"/>
          <p:cNvSpPr/>
          <p:nvPr/>
        </p:nvSpPr>
        <p:spPr bwMode="auto">
          <a:xfrm>
            <a:off x="6814060" y="376276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Link Parameter sheet item </a:t>
            </a:r>
          </a:p>
          <a:p>
            <a:pPr algn="ctr"/>
            <a:r>
              <a:rPr lang="en-US" altLang="ja-JP" sz="900" b="1" dirty="0">
                <a:latin typeface="+mn-ea"/>
              </a:rPr>
              <a:t>to Playbook variable.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28" name="角丸四角形 27"/>
          <p:cNvSpPr/>
          <p:nvPr/>
        </p:nvSpPr>
        <p:spPr bwMode="auto">
          <a:xfrm>
            <a:off x="6814060" y="331932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Datasheet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5" name="角丸四角形 34"/>
          <p:cNvSpPr/>
          <p:nvPr/>
        </p:nvSpPr>
        <p:spPr bwMode="auto">
          <a:xfrm>
            <a:off x="6814060" y="420619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Register target (Linux machine)</a:t>
            </a:r>
          </a:p>
          <a:p>
            <a:pPr algn="ctr"/>
            <a:r>
              <a:rPr lang="en-US" altLang="ja-JP" sz="800" b="1" dirty="0">
                <a:latin typeface="+mn-ea"/>
              </a:rPr>
              <a:t>to Device list.</a:t>
            </a:r>
            <a:endParaRPr lang="ja-JP" altLang="en-US" sz="800" b="1" dirty="0">
              <a:latin typeface="+mn-ea"/>
            </a:endParaRPr>
          </a:p>
        </p:txBody>
      </p:sp>
      <p:sp>
        <p:nvSpPr>
          <p:cNvPr id="31" name="角丸四角形 30"/>
          <p:cNvSpPr/>
          <p:nvPr/>
        </p:nvSpPr>
        <p:spPr bwMode="auto">
          <a:xfrm>
            <a:off x="920700" y="3868993"/>
            <a:ext cx="792110" cy="197937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2" name="円形吹き出し 31"/>
          <p:cNvSpPr/>
          <p:nvPr/>
        </p:nvSpPr>
        <p:spPr bwMode="auto">
          <a:xfrm>
            <a:off x="2007706" y="3822021"/>
            <a:ext cx="301542" cy="312200"/>
          </a:xfrm>
          <a:prstGeom prst="wedgeEllipseCallout">
            <a:avLst>
              <a:gd name="adj1" fmla="val -137854"/>
              <a:gd name="adj2" fmla="val 852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6901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19672" y="116540"/>
            <a:ext cx="7344000" cy="405683"/>
          </a:xfrm>
        </p:spPr>
        <p:txBody>
          <a:bodyPr/>
          <a:lstStyle/>
          <a:p>
            <a:r>
              <a:rPr lang="en-US" altLang="ja-JP" dirty="0" smtClean="0"/>
              <a:t>Table of contents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 bwMode="auto">
          <a:xfrm>
            <a:off x="1619672" y="620610"/>
            <a:ext cx="7345020" cy="6335884"/>
          </a:xfrm>
          <a:prstGeom prst="rect">
            <a:avLst/>
          </a:prstGeom>
          <a:noFill/>
          <a:ln w="12700">
            <a:noFill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+mn-ea"/>
              </a:rPr>
              <a:t>Introductio</a:t>
            </a:r>
            <a:r>
              <a:rPr lang="en-US" altLang="ja-JP" sz="1600" dirty="0">
                <a:latin typeface="+mn-ea"/>
              </a:rPr>
              <a:t>n</a:t>
            </a:r>
          </a:p>
          <a:p>
            <a:pPr lvl="1"/>
            <a:r>
              <a:rPr lang="en-US" altLang="ja-JP" sz="1600" dirty="0" smtClean="0">
                <a:latin typeface="+mn-ea"/>
              </a:rPr>
              <a:t>1.1   </a:t>
            </a:r>
            <a:r>
              <a:rPr lang="en-US" altLang="ja-JP" sz="1600" dirty="0" smtClean="0">
                <a:latin typeface="+mn-ea"/>
                <a:hlinkClick r:id="rId2" action="ppaction://hlinksldjump"/>
              </a:rPr>
              <a:t>Introduction</a:t>
            </a:r>
            <a:endParaRPr lang="en-US" altLang="ja-JP" sz="1600" dirty="0" smtClean="0">
              <a:latin typeface="+mn-ea"/>
            </a:endParaRPr>
          </a:p>
          <a:p>
            <a:pPr lvl="1"/>
            <a:r>
              <a:rPr lang="en-US" altLang="ja-JP" sz="1600" dirty="0" smtClean="0">
                <a:latin typeface="+mn-ea"/>
              </a:rPr>
              <a:t>1.2</a:t>
            </a:r>
            <a:r>
              <a:rPr lang="ja-JP" altLang="en-US" sz="1600" dirty="0" smtClean="0">
                <a:latin typeface="+mn-ea"/>
              </a:rPr>
              <a:t>　</a:t>
            </a:r>
            <a:r>
              <a:rPr lang="en-US" altLang="ja-JP" sz="1600" dirty="0" smtClean="0">
                <a:latin typeface="+mn-ea"/>
                <a:hlinkClick r:id="rId3" action="ppaction://hlinksldjump"/>
              </a:rPr>
              <a:t>Scenario overview</a:t>
            </a:r>
            <a:endParaRPr lang="en-US" altLang="ja-JP" sz="1600" dirty="0">
              <a:latin typeface="+mn-ea"/>
            </a:endParaRPr>
          </a:p>
          <a:p>
            <a:pPr lvl="1"/>
            <a:r>
              <a:rPr lang="en-US" altLang="ja-JP" sz="1600" dirty="0" smtClean="0">
                <a:latin typeface="+mn-ea"/>
              </a:rPr>
              <a:t>1.3   </a:t>
            </a:r>
            <a:r>
              <a:rPr lang="en-US" altLang="ja-JP" sz="1600" dirty="0" smtClean="0">
                <a:latin typeface="+mn-ea"/>
                <a:hlinkClick r:id="rId4" action="ppaction://hlinksldjump"/>
              </a:rPr>
              <a:t>Terminology</a:t>
            </a:r>
            <a:endParaRPr lang="en-US" altLang="ja-JP" sz="1600" dirty="0" smtClean="0">
              <a:latin typeface="+mn-ea"/>
            </a:endParaRPr>
          </a:p>
          <a:p>
            <a:pPr lvl="1"/>
            <a:endParaRPr lang="en-US" altLang="ja-JP" sz="1600" dirty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+mn-ea"/>
              </a:rPr>
              <a:t>Screen Description</a:t>
            </a:r>
            <a:endParaRPr lang="en-US" altLang="ja-JP" sz="1600" dirty="0">
              <a:latin typeface="+mn-ea"/>
            </a:endParaRPr>
          </a:p>
          <a:p>
            <a:pPr lvl="1"/>
            <a:r>
              <a:rPr lang="en-US" altLang="ja-JP" sz="1600" dirty="0" smtClean="0">
                <a:latin typeface="+mn-ea"/>
              </a:rPr>
              <a:t>2.1</a:t>
            </a:r>
            <a:r>
              <a:rPr lang="ja-JP" altLang="en-US" sz="1600" dirty="0">
                <a:latin typeface="+mn-ea"/>
              </a:rPr>
              <a:t>　</a:t>
            </a:r>
            <a:r>
              <a:rPr lang="fr-FR" altLang="ja-JP" sz="1600" dirty="0" smtClean="0">
                <a:latin typeface="+mn-ea"/>
                <a:hlinkClick r:id="rId5" action="ppaction://hlinksldjump"/>
              </a:rPr>
              <a:t>Web console screen description (Login)</a:t>
            </a:r>
            <a:endParaRPr lang="en-US" altLang="ja-JP" sz="1600" dirty="0">
              <a:latin typeface="+mn-ea"/>
            </a:endParaRPr>
          </a:p>
          <a:p>
            <a:pPr lvl="1"/>
            <a:r>
              <a:rPr lang="en-US" altLang="ja-JP" sz="1600" dirty="0" smtClean="0">
                <a:latin typeface="+mn-ea"/>
              </a:rPr>
              <a:t>2.2</a:t>
            </a:r>
            <a:r>
              <a:rPr lang="ja-JP" altLang="en-US" sz="1600" dirty="0">
                <a:latin typeface="+mn-ea"/>
              </a:rPr>
              <a:t>　</a:t>
            </a:r>
            <a:r>
              <a:rPr lang="en-US" altLang="ja-JP" sz="1600" dirty="0" smtClean="0">
                <a:latin typeface="+mn-ea"/>
                <a:hlinkClick r:id="rId6" action="ppaction://hlinksldjump"/>
              </a:rPr>
              <a:t>Screen Description (Main Menu)</a:t>
            </a:r>
            <a:endParaRPr lang="en-US" altLang="ja-JP" sz="1600" dirty="0">
              <a:latin typeface="+mn-ea"/>
            </a:endParaRPr>
          </a:p>
          <a:p>
            <a:pPr lvl="1"/>
            <a:r>
              <a:rPr lang="en-US" altLang="ja-JP" sz="1600" dirty="0" smtClean="0">
                <a:latin typeface="+mn-ea"/>
              </a:rPr>
              <a:t>2.3</a:t>
            </a:r>
            <a:r>
              <a:rPr lang="ja-JP" altLang="en-US" sz="1600" dirty="0">
                <a:latin typeface="+mn-ea"/>
              </a:rPr>
              <a:t>　</a:t>
            </a:r>
            <a:r>
              <a:rPr lang="en-US" altLang="ja-JP" sz="1600" dirty="0" smtClean="0">
                <a:latin typeface="+mn-ea"/>
                <a:hlinkClick r:id="rId7" action="ppaction://hlinksldjump"/>
              </a:rPr>
              <a:t>Screen Description (Menu)</a:t>
            </a:r>
            <a:endParaRPr lang="en-US" altLang="ja-JP" sz="1600" dirty="0">
              <a:latin typeface="+mn-ea"/>
            </a:endParaRPr>
          </a:p>
          <a:p>
            <a:pPr lvl="1"/>
            <a:endParaRPr lang="en-US" altLang="ja-JP" sz="1600" dirty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+mn-ea"/>
              </a:rPr>
              <a:t>Preparation</a:t>
            </a:r>
            <a:endParaRPr lang="en-US" altLang="ja-JP" sz="1600" dirty="0">
              <a:latin typeface="+mn-ea"/>
            </a:endParaRPr>
          </a:p>
          <a:p>
            <a:pPr lvl="1"/>
            <a:r>
              <a:rPr lang="en-US" altLang="ja-JP" sz="1600" dirty="0">
                <a:latin typeface="+mn-ea"/>
              </a:rPr>
              <a:t>3.1</a:t>
            </a:r>
            <a:r>
              <a:rPr lang="ja-JP" altLang="en-US" sz="1600" dirty="0">
                <a:latin typeface="+mn-ea"/>
              </a:rPr>
              <a:t>　</a:t>
            </a:r>
            <a:r>
              <a:rPr lang="en-US" altLang="ja-JP" sz="1600" dirty="0" smtClean="0">
                <a:latin typeface="+mn-ea"/>
                <a:hlinkClick r:id="rId8" action="ppaction://hlinksldjump"/>
              </a:rPr>
              <a:t>Uploading Playbook and Linking it to a job (Movement)</a:t>
            </a:r>
            <a:endParaRPr lang="en-US" altLang="ja-JP" sz="1600" dirty="0" smtClean="0">
              <a:latin typeface="+mn-ea"/>
            </a:endParaRPr>
          </a:p>
          <a:p>
            <a:pPr lvl="1"/>
            <a:r>
              <a:rPr lang="en-US" altLang="ja-JP" sz="1600" dirty="0" smtClean="0">
                <a:latin typeface="+mn-ea"/>
              </a:rPr>
              <a:t>3.2</a:t>
            </a:r>
            <a:r>
              <a:rPr lang="ja-JP" altLang="en-US" sz="1600" dirty="0">
                <a:latin typeface="+mn-ea"/>
              </a:rPr>
              <a:t>　</a:t>
            </a:r>
            <a:r>
              <a:rPr lang="en-US" altLang="ja-JP" sz="1600" dirty="0" smtClean="0">
                <a:latin typeface="+mn-ea"/>
                <a:hlinkClick r:id="rId9" action="ppaction://hlinksldjump"/>
              </a:rPr>
              <a:t>Implementing job (Movement) into Jobflow (Conductor)</a:t>
            </a:r>
            <a:endParaRPr lang="en-US" altLang="ja-JP" sz="1600" dirty="0">
              <a:latin typeface="+mn-ea"/>
            </a:endParaRPr>
          </a:p>
          <a:p>
            <a:pPr lvl="1"/>
            <a:r>
              <a:rPr lang="en-US" altLang="ja-JP" sz="1600" dirty="0" smtClean="0">
                <a:latin typeface="+mn-ea"/>
              </a:rPr>
              <a:t>3.3</a:t>
            </a:r>
            <a:r>
              <a:rPr lang="ja-JP" altLang="en-US" sz="1600" dirty="0">
                <a:latin typeface="+mn-ea"/>
              </a:rPr>
              <a:t>　</a:t>
            </a:r>
            <a:r>
              <a:rPr lang="en-US" altLang="ja-JP" sz="1600" dirty="0" smtClean="0">
                <a:hlinkClick r:id="rId10" action="ppaction://hlinksldjump"/>
              </a:rPr>
              <a:t>Configure CMDB Data sheet and Parameter sheet</a:t>
            </a:r>
            <a:endParaRPr lang="en-US" altLang="ja-JP" sz="1600" dirty="0" smtClean="0"/>
          </a:p>
          <a:p>
            <a:pPr lvl="1"/>
            <a:r>
              <a:rPr lang="en-US" altLang="ja-JP" sz="1600" dirty="0" smtClean="0">
                <a:latin typeface="+mn-ea"/>
              </a:rPr>
              <a:t>3.4   </a:t>
            </a:r>
            <a:r>
              <a:rPr lang="en-US" altLang="ja-JP" sz="1600" dirty="0" smtClean="0">
                <a:hlinkClick r:id="rId11" action="ppaction://hlinksldjump"/>
              </a:rPr>
              <a:t>Register Data to Datasheet</a:t>
            </a:r>
            <a:endParaRPr lang="en-US" altLang="ja-JP" sz="1600" dirty="0" smtClean="0"/>
          </a:p>
          <a:p>
            <a:pPr lvl="1"/>
            <a:r>
              <a:rPr lang="en-US" altLang="ja-JP" sz="1600" dirty="0" smtClean="0">
                <a:latin typeface="+mn-ea"/>
              </a:rPr>
              <a:t>3.5   </a:t>
            </a:r>
            <a:r>
              <a:rPr lang="en-US" altLang="ja-JP" sz="1600" dirty="0" smtClean="0">
                <a:latin typeface="+mn-ea"/>
                <a:hlinkClick r:id="rId12" action="ppaction://hlinksldjump"/>
              </a:rPr>
              <a:t>Link Parameter sheet item to Playbook variable</a:t>
            </a:r>
            <a:endParaRPr lang="en-US" altLang="ja-JP" sz="1600" dirty="0" smtClean="0">
              <a:latin typeface="+mn-ea"/>
            </a:endParaRPr>
          </a:p>
          <a:p>
            <a:pPr lvl="1"/>
            <a:endParaRPr lang="en-US" altLang="ja-JP" sz="1600" dirty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+mn-ea"/>
              </a:rPr>
              <a:t>Execution(First time)</a:t>
            </a:r>
            <a:endParaRPr lang="en-US" altLang="ja-JP" sz="1600" dirty="0">
              <a:latin typeface="+mn-ea"/>
            </a:endParaRPr>
          </a:p>
          <a:p>
            <a:pPr lvl="1"/>
            <a:r>
              <a:rPr lang="en-US" altLang="ja-JP" sz="1600" dirty="0" smtClean="0">
                <a:latin typeface="+mn-ea"/>
              </a:rPr>
              <a:t>4.1</a:t>
            </a:r>
            <a:r>
              <a:rPr lang="ja-JP" altLang="en-US" sz="1600" dirty="0">
                <a:latin typeface="+mn-ea"/>
              </a:rPr>
              <a:t>　</a:t>
            </a:r>
            <a:r>
              <a:rPr lang="en-US" altLang="ja-JP" sz="1600" dirty="0" smtClean="0">
                <a:latin typeface="+mn-ea"/>
                <a:hlinkClick r:id="rId13" action="ppaction://hlinksldjump"/>
              </a:rPr>
              <a:t>Register target (Linux machine) to Device list</a:t>
            </a:r>
            <a:endParaRPr lang="en-US" altLang="ja-JP" sz="1600" dirty="0" smtClean="0">
              <a:latin typeface="+mn-ea"/>
            </a:endParaRPr>
          </a:p>
          <a:p>
            <a:pPr lvl="1"/>
            <a:r>
              <a:rPr lang="en-US" altLang="ja-JP" sz="1600" dirty="0" smtClean="0">
                <a:latin typeface="+mn-ea"/>
              </a:rPr>
              <a:t>4.2   </a:t>
            </a:r>
            <a:r>
              <a:rPr lang="en-US" altLang="ja-JP" sz="1600" dirty="0" smtClean="0">
                <a:latin typeface="+mn-ea"/>
                <a:hlinkClick r:id="rId14" action="ppaction://hlinksldjump"/>
              </a:rPr>
              <a:t>Register Operation name (Operation)</a:t>
            </a:r>
            <a:endParaRPr lang="en-US" altLang="ja-JP" sz="1600" dirty="0">
              <a:latin typeface="+mn-ea"/>
            </a:endParaRPr>
          </a:p>
          <a:p>
            <a:pPr lvl="1"/>
            <a:r>
              <a:rPr lang="en-US" altLang="ja-JP" sz="1600" dirty="0" smtClean="0">
                <a:latin typeface="+mn-ea"/>
              </a:rPr>
              <a:t>4.3</a:t>
            </a:r>
            <a:r>
              <a:rPr lang="ja-JP" altLang="en-US" sz="1600" dirty="0">
                <a:latin typeface="+mn-ea"/>
              </a:rPr>
              <a:t>　</a:t>
            </a:r>
            <a:r>
              <a:rPr lang="en-US" altLang="ja-JP" sz="1600" dirty="0" smtClean="0">
                <a:latin typeface="+mn-ea"/>
                <a:hlinkClick r:id="rId15" action="ppaction://hlinksldjump"/>
              </a:rPr>
              <a:t>Register data to Parameter sheet</a:t>
            </a:r>
            <a:endParaRPr lang="en-US" altLang="ja-JP" sz="1600" dirty="0" smtClean="0">
              <a:latin typeface="+mn-ea"/>
            </a:endParaRPr>
          </a:p>
          <a:p>
            <a:pPr lvl="1"/>
            <a:r>
              <a:rPr lang="en-US" altLang="ja-JP" sz="1600" dirty="0" smtClean="0">
                <a:latin typeface="+mn-ea"/>
              </a:rPr>
              <a:t>4.4</a:t>
            </a:r>
            <a:r>
              <a:rPr lang="ja-JP" altLang="en-US" sz="1600" dirty="0">
                <a:latin typeface="+mn-ea"/>
              </a:rPr>
              <a:t>　</a:t>
            </a:r>
            <a:r>
              <a:rPr lang="en-US" altLang="ja-JP" sz="1600" dirty="0" smtClean="0">
                <a:latin typeface="+mn-ea"/>
                <a:hlinkClick r:id="rId16" action="ppaction://hlinksldjump"/>
              </a:rPr>
              <a:t>Execute Jobflow (Conductor)</a:t>
            </a:r>
            <a:endParaRPr lang="ja-JP" altLang="en-US" sz="1600" dirty="0">
              <a:latin typeface="+mn-ea"/>
            </a:endParaRPr>
          </a:p>
          <a:p>
            <a:pPr lvl="1"/>
            <a:r>
              <a:rPr lang="en-US" altLang="ja-JP" sz="1600" dirty="0" smtClean="0">
                <a:latin typeface="+mn-ea"/>
              </a:rPr>
              <a:t>4.5   </a:t>
            </a:r>
            <a:r>
              <a:rPr lang="en-US" altLang="ja-JP" sz="1600" dirty="0" smtClean="0">
                <a:latin typeface="+mn-ea"/>
                <a:hlinkClick r:id="rId17" action="ppaction://hlinksldjump"/>
              </a:rPr>
              <a:t>Check Execution results</a:t>
            </a:r>
            <a:endParaRPr lang="en-US" altLang="ja-JP" sz="16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9898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11" y="2509863"/>
            <a:ext cx="6767022" cy="4074818"/>
          </a:xfrm>
          <a:prstGeom prst="rect">
            <a:avLst/>
          </a:prstGeom>
        </p:spPr>
      </p:pic>
      <p:sp>
        <p:nvSpPr>
          <p:cNvPr id="19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>
            <a:normAutofit/>
          </a:bodyPr>
          <a:lstStyle/>
          <a:p>
            <a:r>
              <a:rPr lang="en-US" altLang="ja-JP" sz="1800" dirty="0" smtClean="0"/>
              <a:t>Register Playbook to the Playbook file menu.</a:t>
            </a:r>
          </a:p>
          <a:p>
            <a:pPr lvl="1"/>
            <a:r>
              <a:rPr lang="en-US" altLang="ja-JP" sz="1400" dirty="0" smtClean="0"/>
              <a:t>Next, we will register the Playbook we created earlier to the Playbook files menu.</a:t>
            </a:r>
          </a:p>
          <a:p>
            <a:pPr marL="180000" lvl="1" indent="0">
              <a:buNone/>
            </a:pPr>
            <a:r>
              <a:rPr lang="en-US" altLang="ja-JP" sz="1400" dirty="0"/>
              <a:t> From the main menu , go to the </a:t>
            </a:r>
            <a:r>
              <a:rPr lang="en-US" altLang="ja-JP" sz="1400" dirty="0" smtClean="0"/>
              <a:t>Ansible-Legacy </a:t>
            </a:r>
            <a:r>
              <a:rPr lang="en-US" altLang="ja-JP" sz="1400" dirty="0"/>
              <a:t>menu and then to the </a:t>
            </a:r>
            <a:r>
              <a:rPr lang="en-US" altLang="ja-JP" sz="1400" dirty="0" smtClean="0"/>
              <a:t>Playbook files menu.</a:t>
            </a:r>
            <a:r>
              <a:rPr lang="en-US" altLang="ja-JP" sz="1400" dirty="0"/>
              <a:t> Fill out the items marked with red using the information from table listed below and press the “Register” button.</a:t>
            </a:r>
            <a:endParaRPr lang="ja-JP" altLang="en-US" sz="1400" dirty="0"/>
          </a:p>
          <a:p>
            <a:pPr marL="180000" lvl="1" indent="0">
              <a:buNone/>
            </a:pPr>
            <a:endParaRPr lang="en-US" altLang="ja-JP" sz="1400" dirty="0" smtClean="0"/>
          </a:p>
          <a:p>
            <a:pPr marL="180000" lvl="1" indent="0">
              <a:buNone/>
            </a:pPr>
            <a:r>
              <a:rPr lang="en-US" altLang="ja-JP" sz="1400" dirty="0"/>
              <a:t> </a:t>
            </a:r>
            <a:r>
              <a:rPr lang="en-US" altLang="ja-JP" sz="1400" dirty="0" smtClean="0"/>
              <a:t> </a:t>
            </a:r>
            <a:endParaRPr lang="ja-JP" altLang="en-US" sz="1400" dirty="0" smtClean="0"/>
          </a:p>
        </p:txBody>
      </p:sp>
      <p:sp>
        <p:nvSpPr>
          <p:cNvPr id="23" name="角丸四角形 22"/>
          <p:cNvSpPr/>
          <p:nvPr/>
        </p:nvSpPr>
        <p:spPr bwMode="auto">
          <a:xfrm>
            <a:off x="1403560" y="4993595"/>
            <a:ext cx="2232310" cy="960201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5" name="角丸四角形 24"/>
          <p:cNvSpPr/>
          <p:nvPr/>
        </p:nvSpPr>
        <p:spPr bwMode="auto">
          <a:xfrm>
            <a:off x="2378412" y="6102794"/>
            <a:ext cx="969418" cy="216000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1" name="角丸四角形 30"/>
          <p:cNvSpPr/>
          <p:nvPr/>
        </p:nvSpPr>
        <p:spPr bwMode="auto">
          <a:xfrm>
            <a:off x="4128142" y="5133056"/>
            <a:ext cx="3805036" cy="792110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>
                <a:solidFill>
                  <a:srgbClr val="FF0000"/>
                </a:solidFill>
                <a:latin typeface="+mn-ea"/>
              </a:rPr>
              <a:t>If you are uploading a Playbook, </a:t>
            </a:r>
            <a:r>
              <a:rPr lang="en-US" altLang="ja-JP" sz="1200" dirty="0" smtClean="0">
                <a:solidFill>
                  <a:srgbClr val="FF0000"/>
                </a:solidFill>
                <a:latin typeface="+mn-ea"/>
              </a:rPr>
              <a:t/>
            </a:r>
            <a:br>
              <a:rPr lang="en-US" altLang="ja-JP" sz="1200" dirty="0" smtClean="0">
                <a:solidFill>
                  <a:srgbClr val="FF0000"/>
                </a:solidFill>
                <a:latin typeface="+mn-ea"/>
              </a:rPr>
            </a:br>
            <a:r>
              <a:rPr lang="en-US" altLang="ja-JP" sz="1200" dirty="0" smtClean="0">
                <a:solidFill>
                  <a:srgbClr val="FF0000"/>
                </a:solidFill>
                <a:latin typeface="+mn-ea"/>
              </a:rPr>
              <a:t>make </a:t>
            </a:r>
            <a:r>
              <a:rPr lang="en-US" altLang="ja-JP" sz="1200" dirty="0">
                <a:solidFill>
                  <a:srgbClr val="FF0000"/>
                </a:solidFill>
                <a:latin typeface="+mn-ea"/>
              </a:rPr>
              <a:t>sure to hit the "Upload in advance" button </a:t>
            </a:r>
            <a:r>
              <a:rPr lang="en-US" altLang="ja-JP" sz="1200" dirty="0" smtClean="0">
                <a:solidFill>
                  <a:srgbClr val="FF0000"/>
                </a:solidFill>
                <a:latin typeface="+mn-ea"/>
              </a:rPr>
              <a:t/>
            </a:r>
            <a:br>
              <a:rPr lang="en-US" altLang="ja-JP" sz="1200" dirty="0" smtClean="0">
                <a:solidFill>
                  <a:srgbClr val="FF0000"/>
                </a:solidFill>
                <a:latin typeface="+mn-ea"/>
              </a:rPr>
            </a:br>
            <a:r>
              <a:rPr lang="en-US" altLang="ja-JP" sz="1200" dirty="0" smtClean="0">
                <a:solidFill>
                  <a:srgbClr val="FF0000"/>
                </a:solidFill>
                <a:latin typeface="+mn-ea"/>
              </a:rPr>
              <a:t>before </a:t>
            </a:r>
            <a:r>
              <a:rPr lang="en-US" altLang="ja-JP" sz="1200" dirty="0">
                <a:solidFill>
                  <a:srgbClr val="FF0000"/>
                </a:solidFill>
                <a:latin typeface="+mn-ea"/>
              </a:rPr>
              <a:t>pressing </a:t>
            </a:r>
            <a:r>
              <a:rPr lang="en-US" altLang="ja-JP" sz="1200" dirty="0" smtClean="0">
                <a:solidFill>
                  <a:srgbClr val="FF0000"/>
                </a:solidFill>
                <a:latin typeface="+mn-ea"/>
              </a:rPr>
              <a:t>the “Register” button.</a:t>
            </a:r>
            <a:endParaRPr lang="en-US" altLang="ja-JP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5" name="円形吹き出し 34"/>
          <p:cNvSpPr/>
          <p:nvPr/>
        </p:nvSpPr>
        <p:spPr bwMode="auto">
          <a:xfrm>
            <a:off x="3417081" y="5905697"/>
            <a:ext cx="301542" cy="312200"/>
          </a:xfrm>
          <a:prstGeom prst="wedgeEllipseCallout">
            <a:avLst>
              <a:gd name="adj1" fmla="val -99030"/>
              <a:gd name="adj2" fmla="val -1367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2" name="角丸四角形 21"/>
          <p:cNvSpPr/>
          <p:nvPr/>
        </p:nvSpPr>
        <p:spPr bwMode="auto">
          <a:xfrm>
            <a:off x="1990097" y="3892351"/>
            <a:ext cx="4606399" cy="753292"/>
          </a:xfrm>
          <a:prstGeom prst="roundRect">
            <a:avLst>
              <a:gd name="adj" fmla="val 7533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dirty="0" smtClean="0">
              <a:latin typeface="+mn-ea"/>
            </a:endParaRPr>
          </a:p>
        </p:txBody>
      </p:sp>
      <p:sp>
        <p:nvSpPr>
          <p:cNvPr id="24" name="円形吹き出し 23"/>
          <p:cNvSpPr/>
          <p:nvPr/>
        </p:nvSpPr>
        <p:spPr bwMode="auto">
          <a:xfrm>
            <a:off x="1779159" y="3773809"/>
            <a:ext cx="301542" cy="312200"/>
          </a:xfrm>
          <a:prstGeom prst="wedgeEllipseCallout">
            <a:avLst>
              <a:gd name="adj1" fmla="val -46881"/>
              <a:gd name="adj2" fmla="val 320589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  <p:graphicFrame>
        <p:nvGraphicFramePr>
          <p:cNvPr id="26" name="表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967723"/>
              </p:ext>
            </p:extLst>
          </p:nvPr>
        </p:nvGraphicFramePr>
        <p:xfrm>
          <a:off x="2171305" y="4000175"/>
          <a:ext cx="4216904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7165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  <a:gridCol w="2109739">
                  <a:extLst>
                    <a:ext uri="{9D8B030D-6E8A-4147-A177-3AD203B41FA5}">
                      <a16:colId xmlns:a16="http://schemas.microsoft.com/office/drawing/2014/main" val="1123245703"/>
                    </a:ext>
                  </a:extLst>
                </a:gridCol>
              </a:tblGrid>
              <a:tr h="25002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Playbook</a:t>
                      </a:r>
                      <a:r>
                        <a:rPr kumimoji="1" lang="ja-JP" altLang="en-US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file name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Playbook</a:t>
                      </a:r>
                      <a:r>
                        <a:rPr kumimoji="1" lang="ja-JP" altLang="en-US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file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25002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yum_package_install</a:t>
                      </a:r>
                      <a:endParaRPr kumimoji="1" lang="en-US" altLang="ja-JP" sz="12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yum_package_install.yml</a:t>
                      </a:r>
                      <a:endParaRPr kumimoji="1" lang="en-US" altLang="ja-JP" sz="12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</a:tbl>
          </a:graphicData>
        </a:graphic>
      </p:graphicFrame>
      <p:sp>
        <p:nvSpPr>
          <p:cNvPr id="5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9001250" cy="468000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3.1</a:t>
            </a:r>
            <a:r>
              <a:rPr lang="ja-JP" altLang="en-US" dirty="0"/>
              <a:t> </a:t>
            </a:r>
            <a:r>
              <a:rPr lang="en-US" altLang="ja-JP" dirty="0"/>
              <a:t>Uploading Playbook and linking it to a job(Movement) (</a:t>
            </a:r>
            <a:r>
              <a:rPr lang="en-US" altLang="ja-JP" dirty="0" smtClean="0"/>
              <a:t>4/5)</a:t>
            </a:r>
            <a:endParaRPr lang="ja-JP" altLang="en-US" dirty="0"/>
          </a:p>
        </p:txBody>
      </p:sp>
      <p:sp>
        <p:nvSpPr>
          <p:cNvPr id="53" name="正方形/長方形 52"/>
          <p:cNvSpPr/>
          <p:nvPr/>
        </p:nvSpPr>
        <p:spPr bwMode="auto">
          <a:xfrm>
            <a:off x="6777704" y="1972205"/>
            <a:ext cx="2148045" cy="2826349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54" name="角丸四角形 53"/>
          <p:cNvSpPr/>
          <p:nvPr/>
        </p:nvSpPr>
        <p:spPr bwMode="auto">
          <a:xfrm>
            <a:off x="6849715" y="2103697"/>
            <a:ext cx="2004289" cy="366867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Uploading Playbook </a:t>
            </a:r>
          </a:p>
          <a:p>
            <a:pPr algn="ctr"/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and linking it to a job(Movement)</a:t>
            </a:r>
            <a:endParaRPr lang="ja-JP" altLang="en-US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5" name="角丸四角形 54"/>
          <p:cNvSpPr/>
          <p:nvPr/>
        </p:nvSpPr>
        <p:spPr bwMode="auto">
          <a:xfrm>
            <a:off x="6849715" y="255245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Implementing job (Movement)</a:t>
            </a:r>
          </a:p>
          <a:p>
            <a:pPr algn="ctr"/>
            <a:r>
              <a:rPr lang="en-US" altLang="ja-JP" sz="900" b="1" dirty="0">
                <a:latin typeface="+mn-ea"/>
              </a:rPr>
              <a:t>into Jobflow (Conductor)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56" name="角丸四角形 55"/>
          <p:cNvSpPr/>
          <p:nvPr/>
        </p:nvSpPr>
        <p:spPr bwMode="auto">
          <a:xfrm>
            <a:off x="6849715" y="2995895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Configure CMDB Data sheet</a:t>
            </a:r>
          </a:p>
          <a:p>
            <a:pPr algn="ctr"/>
            <a:r>
              <a:rPr lang="en-US" altLang="ja-JP" sz="900" b="1" dirty="0">
                <a:latin typeface="+mn-ea"/>
              </a:rPr>
              <a:t>and 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57" name="角丸四角形 56"/>
          <p:cNvSpPr/>
          <p:nvPr/>
        </p:nvSpPr>
        <p:spPr bwMode="auto">
          <a:xfrm>
            <a:off x="6849715" y="388276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Link Parameter sheet item </a:t>
            </a:r>
          </a:p>
          <a:p>
            <a:pPr algn="ctr"/>
            <a:r>
              <a:rPr lang="en-US" altLang="ja-JP" sz="900" b="1" dirty="0">
                <a:latin typeface="+mn-ea"/>
              </a:rPr>
              <a:t>to Playbook variable.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58" name="角丸四角形 57"/>
          <p:cNvSpPr/>
          <p:nvPr/>
        </p:nvSpPr>
        <p:spPr bwMode="auto">
          <a:xfrm>
            <a:off x="6849715" y="3439331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Datasheet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59" name="角丸四角形 58"/>
          <p:cNvSpPr/>
          <p:nvPr/>
        </p:nvSpPr>
        <p:spPr bwMode="auto">
          <a:xfrm>
            <a:off x="6849715" y="432620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Register target (Linux machine)</a:t>
            </a:r>
          </a:p>
          <a:p>
            <a:pPr algn="ctr"/>
            <a:r>
              <a:rPr lang="en-US" altLang="ja-JP" sz="800" b="1" dirty="0">
                <a:latin typeface="+mn-ea"/>
              </a:rPr>
              <a:t>to Device list.</a:t>
            </a:r>
            <a:endParaRPr lang="ja-JP" altLang="en-US" sz="800" b="1" dirty="0">
              <a:latin typeface="+mn-ea"/>
            </a:endParaRPr>
          </a:p>
        </p:txBody>
      </p:sp>
      <p:sp>
        <p:nvSpPr>
          <p:cNvPr id="27" name="角丸四角形 26"/>
          <p:cNvSpPr/>
          <p:nvPr/>
        </p:nvSpPr>
        <p:spPr bwMode="auto">
          <a:xfrm>
            <a:off x="419648" y="3394543"/>
            <a:ext cx="869559" cy="209824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8" name="円形吹き出し 27"/>
          <p:cNvSpPr/>
          <p:nvPr/>
        </p:nvSpPr>
        <p:spPr bwMode="auto">
          <a:xfrm>
            <a:off x="1619590" y="3298908"/>
            <a:ext cx="301542" cy="312200"/>
          </a:xfrm>
          <a:prstGeom prst="wedgeEllipseCallout">
            <a:avLst>
              <a:gd name="adj1" fmla="val -170705"/>
              <a:gd name="adj2" fmla="val -4029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1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30" name="円形吹き出し 29"/>
          <p:cNvSpPr/>
          <p:nvPr/>
        </p:nvSpPr>
        <p:spPr bwMode="auto">
          <a:xfrm>
            <a:off x="3923910" y="4919547"/>
            <a:ext cx="559890" cy="540000"/>
          </a:xfrm>
          <a:prstGeom prst="wedgeEllipseCallout">
            <a:avLst>
              <a:gd name="adj1" fmla="val -191436"/>
              <a:gd name="adj2" fmla="val 33742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Poin</a:t>
            </a:r>
            <a:r>
              <a:rPr lang="en-US" altLang="ja-JP" sz="1400" b="1" dirty="0">
                <a:latin typeface="+mn-ea"/>
              </a:rPr>
              <a:t>t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8490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58" y="2447581"/>
            <a:ext cx="6415633" cy="4077554"/>
          </a:xfrm>
          <a:prstGeom prst="rect">
            <a:avLst/>
          </a:prstGeom>
        </p:spPr>
      </p:pic>
      <p:sp>
        <p:nvSpPr>
          <p:cNvPr id="19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>
            <a:normAutofit/>
          </a:bodyPr>
          <a:lstStyle/>
          <a:p>
            <a:r>
              <a:rPr lang="en-US" altLang="ja-JP" sz="1800" dirty="0" smtClean="0"/>
              <a:t>Register “Movement-Playbook link”</a:t>
            </a:r>
            <a:endParaRPr lang="en-US" altLang="ja-JP" sz="1800" dirty="0"/>
          </a:p>
          <a:p>
            <a:pPr lvl="1"/>
            <a:r>
              <a:rPr lang="en-US" altLang="ja-JP" sz="1400" dirty="0" smtClean="0"/>
              <a:t>Next, we will link the  playbook to the earlier registered Movement</a:t>
            </a:r>
          </a:p>
          <a:p>
            <a:pPr marL="180000" lvl="1" indent="0">
              <a:buNone/>
            </a:pPr>
            <a:r>
              <a:rPr lang="en-US" altLang="ja-JP" sz="1400" dirty="0"/>
              <a:t> </a:t>
            </a:r>
            <a:r>
              <a:rPr lang="en-US" altLang="ja-JP" sz="1400" dirty="0" smtClean="0"/>
              <a:t>From the main menu, go to the Ansible-Legacy menu and then to the “Movement-Playbook link” menu. Fill out the items marked with red using the information from table listed below and press the “Register” button.</a:t>
            </a:r>
            <a:endParaRPr lang="ja-JP" altLang="en-US" sz="1400" dirty="0" smtClean="0"/>
          </a:p>
        </p:txBody>
      </p:sp>
      <p:sp>
        <p:nvSpPr>
          <p:cNvPr id="22" name="角丸四角形 21"/>
          <p:cNvSpPr/>
          <p:nvPr/>
        </p:nvSpPr>
        <p:spPr bwMode="auto">
          <a:xfrm>
            <a:off x="1547580" y="4966685"/>
            <a:ext cx="3384471" cy="717022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4" name="角丸四角形 23"/>
          <p:cNvSpPr/>
          <p:nvPr/>
        </p:nvSpPr>
        <p:spPr bwMode="auto">
          <a:xfrm>
            <a:off x="2446695" y="5896182"/>
            <a:ext cx="956519" cy="211111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0" name="角丸四角形 29"/>
          <p:cNvSpPr/>
          <p:nvPr/>
        </p:nvSpPr>
        <p:spPr bwMode="auto">
          <a:xfrm>
            <a:off x="5641594" y="5424805"/>
            <a:ext cx="3312461" cy="779245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solidFill>
                  <a:srgbClr val="FF0000"/>
                </a:solidFill>
                <a:latin typeface="+mn-ea"/>
              </a:rPr>
              <a:t>If </a:t>
            </a:r>
            <a:r>
              <a:rPr lang="en-US" altLang="ja-JP" sz="1200" dirty="0">
                <a:solidFill>
                  <a:srgbClr val="FF0000"/>
                </a:solidFill>
                <a:latin typeface="+mn-ea"/>
              </a:rPr>
              <a:t>you want to registered a </a:t>
            </a:r>
            <a:r>
              <a:rPr lang="en-US" altLang="ja-JP" sz="1200" dirty="0" smtClean="0">
                <a:solidFill>
                  <a:srgbClr val="FF0000"/>
                </a:solidFill>
                <a:latin typeface="+mn-ea"/>
              </a:rPr>
              <a:t>single</a:t>
            </a:r>
            <a:br>
              <a:rPr lang="en-US" altLang="ja-JP" sz="1200" dirty="0" smtClean="0">
                <a:solidFill>
                  <a:srgbClr val="FF0000"/>
                </a:solidFill>
                <a:latin typeface="+mn-ea"/>
              </a:rPr>
            </a:br>
            <a:r>
              <a:rPr lang="en-US" altLang="ja-JP" sz="120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ja-JP" sz="1200" dirty="0">
                <a:solidFill>
                  <a:srgbClr val="FF0000"/>
                </a:solidFill>
                <a:latin typeface="+mn-ea"/>
              </a:rPr>
              <a:t>movement to multiple </a:t>
            </a:r>
            <a:r>
              <a:rPr lang="en-US" altLang="ja-JP" sz="1200" dirty="0" smtClean="0">
                <a:solidFill>
                  <a:srgbClr val="FF0000"/>
                </a:solidFill>
                <a:latin typeface="+mn-ea"/>
              </a:rPr>
              <a:t>Playbooks.</a:t>
            </a:r>
            <a:r>
              <a:rPr lang="en-US" altLang="ja-JP" sz="1200" dirty="0">
                <a:solidFill>
                  <a:srgbClr val="FF0000"/>
                </a:solidFill>
                <a:latin typeface="+mn-ea"/>
              </a:rPr>
              <a:t/>
            </a:r>
            <a:br>
              <a:rPr lang="en-US" altLang="ja-JP" sz="1200" dirty="0">
                <a:solidFill>
                  <a:srgbClr val="FF0000"/>
                </a:solidFill>
                <a:latin typeface="+mn-ea"/>
              </a:rPr>
            </a:br>
            <a:r>
              <a:rPr lang="en-US" altLang="ja-JP" sz="1200" dirty="0" smtClean="0">
                <a:solidFill>
                  <a:srgbClr val="FF0000"/>
                </a:solidFill>
                <a:latin typeface="+mn-ea"/>
              </a:rPr>
              <a:t>For 1:1, please input 1.</a:t>
            </a:r>
          </a:p>
        </p:txBody>
      </p:sp>
      <p:sp>
        <p:nvSpPr>
          <p:cNvPr id="36" name="円形吹き出し 35"/>
          <p:cNvSpPr/>
          <p:nvPr/>
        </p:nvSpPr>
        <p:spPr bwMode="auto">
          <a:xfrm>
            <a:off x="3620987" y="5755654"/>
            <a:ext cx="301542" cy="312200"/>
          </a:xfrm>
          <a:prstGeom prst="wedgeEllipseCallout">
            <a:avLst>
              <a:gd name="adj1" fmla="val -99030"/>
              <a:gd name="adj2" fmla="val -1367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3" name="角丸四角形 22"/>
          <p:cNvSpPr/>
          <p:nvPr/>
        </p:nvSpPr>
        <p:spPr bwMode="auto">
          <a:xfrm>
            <a:off x="179512" y="4007941"/>
            <a:ext cx="6490792" cy="749557"/>
          </a:xfrm>
          <a:prstGeom prst="roundRect">
            <a:avLst>
              <a:gd name="adj" fmla="val 7533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dirty="0" smtClean="0">
              <a:latin typeface="+mn-ea"/>
            </a:endParaRPr>
          </a:p>
        </p:txBody>
      </p:sp>
      <p:graphicFrame>
        <p:nvGraphicFramePr>
          <p:cNvPr id="25" name="表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128078"/>
              </p:ext>
            </p:extLst>
          </p:nvPr>
        </p:nvGraphicFramePr>
        <p:xfrm>
          <a:off x="252612" y="4071786"/>
          <a:ext cx="6344592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3946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  <a:gridCol w="2800446">
                  <a:extLst>
                    <a:ext uri="{9D8B030D-6E8A-4147-A177-3AD203B41FA5}">
                      <a16:colId xmlns:a16="http://schemas.microsoft.com/office/drawing/2014/main" val="1123245703"/>
                    </a:ext>
                  </a:extLst>
                </a:gridCol>
                <a:gridCol w="1530200">
                  <a:extLst>
                    <a:ext uri="{9D8B030D-6E8A-4147-A177-3AD203B41FA5}">
                      <a16:colId xmlns:a16="http://schemas.microsoft.com/office/drawing/2014/main" val="3126968580"/>
                    </a:ext>
                  </a:extLst>
                </a:gridCol>
              </a:tblGrid>
              <a:tr h="25002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Movement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Playbook</a:t>
                      </a:r>
                      <a:r>
                        <a:rPr kumimoji="1" lang="ja-JP" altLang="en-US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file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Include</a:t>
                      </a:r>
                      <a:r>
                        <a:rPr kumimoji="1" lang="en-US" altLang="ja-JP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order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25002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Package Install</a:t>
                      </a:r>
                      <a:endParaRPr kumimoji="1" lang="ja-JP" altLang="en-US" sz="12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yum_package_install</a:t>
                      </a:r>
                      <a:endParaRPr kumimoji="1" lang="en-US" altLang="ja-JP" sz="12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</a:tbl>
          </a:graphicData>
        </a:graphic>
      </p:graphicFrame>
      <p:sp>
        <p:nvSpPr>
          <p:cNvPr id="31" name="円形吹き出し 30"/>
          <p:cNvSpPr/>
          <p:nvPr/>
        </p:nvSpPr>
        <p:spPr bwMode="auto">
          <a:xfrm>
            <a:off x="81882" y="4654485"/>
            <a:ext cx="301542" cy="312200"/>
          </a:xfrm>
          <a:prstGeom prst="wedgeEllipseCallout">
            <a:avLst>
              <a:gd name="adj1" fmla="val 482133"/>
              <a:gd name="adj2" fmla="val 117120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46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9001250" cy="468000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3.1</a:t>
            </a:r>
            <a:r>
              <a:rPr lang="ja-JP" altLang="en-US" dirty="0"/>
              <a:t> </a:t>
            </a:r>
            <a:r>
              <a:rPr lang="en-US" altLang="ja-JP" dirty="0"/>
              <a:t>Uploading Playbook and linking it to a job(Movement) (</a:t>
            </a:r>
            <a:r>
              <a:rPr lang="en-US" altLang="ja-JP" dirty="0" smtClean="0"/>
              <a:t>5/5)</a:t>
            </a:r>
            <a:endParaRPr lang="ja-JP" altLang="en-US" dirty="0"/>
          </a:p>
        </p:txBody>
      </p:sp>
      <p:sp>
        <p:nvSpPr>
          <p:cNvPr id="47" name="正方形/長方形 46"/>
          <p:cNvSpPr/>
          <p:nvPr/>
        </p:nvSpPr>
        <p:spPr bwMode="auto">
          <a:xfrm>
            <a:off x="6757945" y="2000648"/>
            <a:ext cx="2148045" cy="2826349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48" name="角丸四角形 47"/>
          <p:cNvSpPr/>
          <p:nvPr/>
        </p:nvSpPr>
        <p:spPr bwMode="auto">
          <a:xfrm>
            <a:off x="6829956" y="2132140"/>
            <a:ext cx="2004289" cy="366867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Uploading Playbook </a:t>
            </a:r>
          </a:p>
          <a:p>
            <a:pPr algn="ctr"/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and linking it to a job(Movement)</a:t>
            </a:r>
            <a:endParaRPr lang="ja-JP" altLang="en-US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9" name="角丸四角形 48"/>
          <p:cNvSpPr/>
          <p:nvPr/>
        </p:nvSpPr>
        <p:spPr bwMode="auto">
          <a:xfrm>
            <a:off x="6829956" y="2580902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Implementing job (Movement)</a:t>
            </a:r>
          </a:p>
          <a:p>
            <a:pPr algn="ctr"/>
            <a:r>
              <a:rPr lang="en-US" altLang="ja-JP" sz="900" b="1" dirty="0">
                <a:latin typeface="+mn-ea"/>
              </a:rPr>
              <a:t>into Jobflow (Conductor)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50" name="角丸四角形 49"/>
          <p:cNvSpPr/>
          <p:nvPr/>
        </p:nvSpPr>
        <p:spPr bwMode="auto">
          <a:xfrm>
            <a:off x="6829956" y="3024338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Configure CMDB Data sheet</a:t>
            </a:r>
          </a:p>
          <a:p>
            <a:pPr algn="ctr"/>
            <a:r>
              <a:rPr lang="en-US" altLang="ja-JP" sz="900" b="1" dirty="0">
                <a:latin typeface="+mn-ea"/>
              </a:rPr>
              <a:t>and 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51" name="角丸四角形 50"/>
          <p:cNvSpPr/>
          <p:nvPr/>
        </p:nvSpPr>
        <p:spPr bwMode="auto">
          <a:xfrm>
            <a:off x="6829956" y="3911210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Link Parameter sheet item </a:t>
            </a:r>
          </a:p>
          <a:p>
            <a:pPr algn="ctr"/>
            <a:r>
              <a:rPr lang="en-US" altLang="ja-JP" sz="900" b="1" dirty="0">
                <a:latin typeface="+mn-ea"/>
              </a:rPr>
              <a:t>to Playbook variable.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52" name="角丸四角形 51"/>
          <p:cNvSpPr/>
          <p:nvPr/>
        </p:nvSpPr>
        <p:spPr bwMode="auto">
          <a:xfrm>
            <a:off x="6829956" y="3467774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Datasheet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53" name="角丸四角形 52"/>
          <p:cNvSpPr/>
          <p:nvPr/>
        </p:nvSpPr>
        <p:spPr bwMode="auto">
          <a:xfrm>
            <a:off x="6829956" y="4354646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Register target (Linux machine)</a:t>
            </a:r>
          </a:p>
          <a:p>
            <a:pPr algn="ctr"/>
            <a:r>
              <a:rPr lang="en-US" altLang="ja-JP" sz="800" b="1" dirty="0">
                <a:latin typeface="+mn-ea"/>
              </a:rPr>
              <a:t>to Device list.</a:t>
            </a:r>
            <a:endParaRPr lang="ja-JP" altLang="en-US" sz="800" b="1" dirty="0">
              <a:latin typeface="+mn-ea"/>
            </a:endParaRPr>
          </a:p>
        </p:txBody>
      </p:sp>
      <p:sp>
        <p:nvSpPr>
          <p:cNvPr id="26" name="角丸四角形 25"/>
          <p:cNvSpPr/>
          <p:nvPr/>
        </p:nvSpPr>
        <p:spPr bwMode="auto">
          <a:xfrm>
            <a:off x="628294" y="3524773"/>
            <a:ext cx="898539" cy="221630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7" name="円形吹き出し 26"/>
          <p:cNvSpPr/>
          <p:nvPr/>
        </p:nvSpPr>
        <p:spPr bwMode="auto">
          <a:xfrm>
            <a:off x="1764842" y="3454749"/>
            <a:ext cx="301542" cy="312200"/>
          </a:xfrm>
          <a:prstGeom prst="wedgeEllipseCallout">
            <a:avLst>
              <a:gd name="adj1" fmla="val -143137"/>
              <a:gd name="adj2" fmla="val 1296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1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9" name="円形吹き出し 28"/>
          <p:cNvSpPr/>
          <p:nvPr/>
        </p:nvSpPr>
        <p:spPr bwMode="auto">
          <a:xfrm>
            <a:off x="5315896" y="5059385"/>
            <a:ext cx="559890" cy="540000"/>
          </a:xfrm>
          <a:prstGeom prst="wedgeEllipseCallout">
            <a:avLst>
              <a:gd name="adj1" fmla="val -47172"/>
              <a:gd name="adj2" fmla="val -125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Poin</a:t>
            </a:r>
            <a:r>
              <a:rPr lang="en-US" altLang="ja-JP" sz="1400" b="1" dirty="0">
                <a:latin typeface="+mn-ea"/>
              </a:rPr>
              <a:t>t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6361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85" y="2514656"/>
            <a:ext cx="6349590" cy="393853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sz="2200" dirty="0" smtClean="0"/>
              <a:t>3.2</a:t>
            </a:r>
            <a:r>
              <a:rPr lang="ja-JP" altLang="en-US" sz="2200" dirty="0" smtClean="0"/>
              <a:t> </a:t>
            </a:r>
            <a:r>
              <a:rPr lang="en-US" altLang="ja-JP" sz="2200" dirty="0"/>
              <a:t>Implementing job (Movement)into Jobflow (Conductor)</a:t>
            </a:r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>
            <a:normAutofit/>
          </a:bodyPr>
          <a:lstStyle/>
          <a:p>
            <a:r>
              <a:rPr lang="en-US" altLang="ja-JP" sz="1800" dirty="0" smtClean="0"/>
              <a:t>Create “Conductor”</a:t>
            </a:r>
          </a:p>
          <a:p>
            <a:pPr lvl="1"/>
            <a:r>
              <a:rPr lang="en-US" altLang="ja-JP" sz="1400" dirty="0" smtClean="0"/>
              <a:t>In the next step, we will implement the Movement into a conductor.</a:t>
            </a:r>
          </a:p>
          <a:p>
            <a:pPr marL="180000" lvl="1" indent="0">
              <a:buNone/>
            </a:pPr>
            <a:r>
              <a:rPr lang="en-US" altLang="ja-JP" sz="1400" dirty="0"/>
              <a:t> </a:t>
            </a:r>
            <a:r>
              <a:rPr lang="en-US" altLang="ja-JP" sz="1400" dirty="0" smtClean="0"/>
              <a:t>From the Conductor menu group, access the Conductor Class edit screen.</a:t>
            </a:r>
          </a:p>
          <a:p>
            <a:pPr marL="180000" lvl="1" indent="0">
              <a:buNone/>
            </a:pPr>
            <a:r>
              <a:rPr lang="ja-JP" altLang="en-US" sz="1400" dirty="0" smtClean="0"/>
              <a:t>  </a:t>
            </a:r>
            <a:r>
              <a:rPr lang="en-US" altLang="ja-JP" sz="1400" dirty="0" smtClean="0"/>
              <a:t>Follow the numbered steps below and press the “Register” button.</a:t>
            </a:r>
            <a:endParaRPr lang="ja-JP" altLang="en-US" sz="1400" dirty="0"/>
          </a:p>
        </p:txBody>
      </p:sp>
      <p:sp>
        <p:nvSpPr>
          <p:cNvPr id="24" name="角丸四角形 23"/>
          <p:cNvSpPr/>
          <p:nvPr/>
        </p:nvSpPr>
        <p:spPr bwMode="auto">
          <a:xfrm>
            <a:off x="5206843" y="4845739"/>
            <a:ext cx="1476431" cy="1314124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6" name="角丸四角形 25"/>
          <p:cNvSpPr/>
          <p:nvPr/>
        </p:nvSpPr>
        <p:spPr bwMode="auto">
          <a:xfrm>
            <a:off x="1125680" y="6113690"/>
            <a:ext cx="524347" cy="163483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11" name="グループ化 10"/>
          <p:cNvGrpSpPr/>
          <p:nvPr/>
        </p:nvGrpSpPr>
        <p:grpSpPr>
          <a:xfrm rot="1073295">
            <a:off x="3418640" y="3507070"/>
            <a:ext cx="1611019" cy="1593422"/>
            <a:chOff x="3373498" y="2279995"/>
            <a:chExt cx="1507240" cy="1632879"/>
          </a:xfrm>
        </p:grpSpPr>
        <p:grpSp>
          <p:nvGrpSpPr>
            <p:cNvPr id="7" name="グループ化 6"/>
            <p:cNvGrpSpPr/>
            <p:nvPr/>
          </p:nvGrpSpPr>
          <p:grpSpPr>
            <a:xfrm rot="19124835" flipH="1">
              <a:off x="3373498" y="2279995"/>
              <a:ext cx="1507240" cy="1632879"/>
              <a:chOff x="5269232" y="4315995"/>
              <a:chExt cx="3354029" cy="2340693"/>
            </a:xfrm>
          </p:grpSpPr>
          <p:sp>
            <p:nvSpPr>
              <p:cNvPr id="8" name="図形 7"/>
              <p:cNvSpPr/>
              <p:nvPr/>
            </p:nvSpPr>
            <p:spPr>
              <a:xfrm rot="21129319">
                <a:off x="5269232" y="4315995"/>
                <a:ext cx="2748446" cy="2340693"/>
              </a:xfrm>
              <a:prstGeom prst="swooshArrow">
                <a:avLst>
                  <a:gd name="adj1" fmla="val 21416"/>
                  <a:gd name="adj2" fmla="val 25000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rgbClr val="FF0000"/>
                </a:solidFill>
              </a:ln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0" name="フリーフォーム 9"/>
              <p:cNvSpPr/>
              <p:nvPr/>
            </p:nvSpPr>
            <p:spPr>
              <a:xfrm>
                <a:off x="7482043" y="5069782"/>
                <a:ext cx="1141218" cy="1315967"/>
              </a:xfrm>
              <a:custGeom>
                <a:avLst/>
                <a:gdLst>
                  <a:gd name="connsiteX0" fmla="*/ 190207 w 1141218"/>
                  <a:gd name="connsiteY0" fmla="*/ 0 h 1315967"/>
                  <a:gd name="connsiteX1" fmla="*/ 1141218 w 1141218"/>
                  <a:gd name="connsiteY1" fmla="*/ 0 h 1315967"/>
                  <a:gd name="connsiteX2" fmla="*/ 1141218 w 1141218"/>
                  <a:gd name="connsiteY2" fmla="*/ 0 h 1315967"/>
                  <a:gd name="connsiteX3" fmla="*/ 1141218 w 1141218"/>
                  <a:gd name="connsiteY3" fmla="*/ 1125760 h 1315967"/>
                  <a:gd name="connsiteX4" fmla="*/ 951011 w 1141218"/>
                  <a:gd name="connsiteY4" fmla="*/ 1315967 h 1315967"/>
                  <a:gd name="connsiteX5" fmla="*/ 0 w 1141218"/>
                  <a:gd name="connsiteY5" fmla="*/ 1315967 h 1315967"/>
                  <a:gd name="connsiteX6" fmla="*/ 0 w 1141218"/>
                  <a:gd name="connsiteY6" fmla="*/ 1315967 h 1315967"/>
                  <a:gd name="connsiteX7" fmla="*/ 0 w 1141218"/>
                  <a:gd name="connsiteY7" fmla="*/ 190207 h 1315967"/>
                  <a:gd name="connsiteX8" fmla="*/ 190207 w 1141218"/>
                  <a:gd name="connsiteY8" fmla="*/ 0 h 1315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41218" h="1315967">
                    <a:moveTo>
                      <a:pt x="190207" y="0"/>
                    </a:moveTo>
                    <a:lnTo>
                      <a:pt x="1141218" y="0"/>
                    </a:lnTo>
                    <a:lnTo>
                      <a:pt x="1141218" y="0"/>
                    </a:lnTo>
                    <a:lnTo>
                      <a:pt x="1141218" y="1125760"/>
                    </a:lnTo>
                    <a:cubicBezTo>
                      <a:pt x="1141218" y="1230808"/>
                      <a:pt x="1056059" y="1315967"/>
                      <a:pt x="951011" y="1315967"/>
                    </a:cubicBezTo>
                    <a:lnTo>
                      <a:pt x="0" y="1315967"/>
                    </a:lnTo>
                    <a:lnTo>
                      <a:pt x="0" y="1315967"/>
                    </a:lnTo>
                    <a:lnTo>
                      <a:pt x="0" y="190207"/>
                    </a:lnTo>
                    <a:cubicBezTo>
                      <a:pt x="0" y="85159"/>
                      <a:pt x="85159" y="0"/>
                      <a:pt x="190207" y="0"/>
                    </a:cubicBez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5710" tIns="55710" rIns="167581" bIns="55710" numCol="1" spcCol="1270" anchor="t" anchorCtr="0">
                <a:noAutofit/>
              </a:bodyPr>
              <a:lstStyle/>
              <a:p>
                <a:pPr lvl="0" algn="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kumimoji="1" lang="ja-JP" altLang="en-US" sz="1400" kern="1200" dirty="0"/>
              </a:p>
            </p:txBody>
          </p:sp>
        </p:grpSp>
        <p:sp>
          <p:nvSpPr>
            <p:cNvPr id="32" name="フローチャート: 代替処理 31"/>
            <p:cNvSpPr/>
            <p:nvPr/>
          </p:nvSpPr>
          <p:spPr bwMode="auto">
            <a:xfrm rot="21424891">
              <a:off x="3420036" y="2646713"/>
              <a:ext cx="1285793" cy="310646"/>
            </a:xfrm>
            <a:prstGeom prst="flowChartAlternateProcess">
              <a:avLst/>
            </a:prstGeom>
            <a:noFill/>
            <a:ln w="12700">
              <a:noFill/>
            </a:ln>
            <a:effectLst/>
            <a:extLst/>
          </p:spPr>
          <p:txBody>
  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ja-JP" sz="800" b="1" dirty="0" smtClean="0">
                  <a:solidFill>
                    <a:schemeClr val="bg2"/>
                  </a:solidFill>
                  <a:latin typeface="+mn-ea"/>
                </a:rPr>
                <a:t>Drag and Drop</a:t>
              </a:r>
            </a:p>
          </p:txBody>
        </p:sp>
      </p:grpSp>
      <p:sp>
        <p:nvSpPr>
          <p:cNvPr id="34" name="角丸四角形 33"/>
          <p:cNvSpPr/>
          <p:nvPr/>
        </p:nvSpPr>
        <p:spPr bwMode="auto">
          <a:xfrm>
            <a:off x="5261515" y="3250902"/>
            <a:ext cx="1408789" cy="176133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3032923" y="3190746"/>
            <a:ext cx="186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solidFill>
                  <a:srgbClr val="FF0000"/>
                </a:solidFill>
              </a:rPr>
              <a:t>Input field for Remarks and such.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37" name="直線コネクタ 36"/>
          <p:cNvCxnSpPr/>
          <p:nvPr/>
        </p:nvCxnSpPr>
        <p:spPr bwMode="auto">
          <a:xfrm>
            <a:off x="4833907" y="3597723"/>
            <a:ext cx="549467" cy="324881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直線コネクタ 37"/>
          <p:cNvCxnSpPr/>
          <p:nvPr/>
        </p:nvCxnSpPr>
        <p:spPr bwMode="auto">
          <a:xfrm>
            <a:off x="3089443" y="3590175"/>
            <a:ext cx="1755288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39" name="正方形/長方形 38"/>
          <p:cNvSpPr/>
          <p:nvPr/>
        </p:nvSpPr>
        <p:spPr bwMode="auto">
          <a:xfrm>
            <a:off x="6742049" y="1852201"/>
            <a:ext cx="2148045" cy="2826349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40" name="角丸四角形 39"/>
          <p:cNvSpPr/>
          <p:nvPr/>
        </p:nvSpPr>
        <p:spPr bwMode="auto">
          <a:xfrm>
            <a:off x="6814060" y="198369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Uploading Playbook </a:t>
            </a:r>
          </a:p>
          <a:p>
            <a:pPr algn="ctr"/>
            <a:r>
              <a:rPr lang="en-US" altLang="ja-JP" sz="800" b="1" dirty="0">
                <a:latin typeface="+mn-ea"/>
              </a:rPr>
              <a:t>and linking it to a job(Movement)</a:t>
            </a:r>
          </a:p>
        </p:txBody>
      </p:sp>
      <p:sp>
        <p:nvSpPr>
          <p:cNvPr id="41" name="角丸四角形 40"/>
          <p:cNvSpPr/>
          <p:nvPr/>
        </p:nvSpPr>
        <p:spPr bwMode="auto">
          <a:xfrm>
            <a:off x="6814060" y="2432455"/>
            <a:ext cx="2004289" cy="366867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Implementing job (Movement)</a:t>
            </a:r>
          </a:p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into Jobflow (Conductor)</a:t>
            </a:r>
          </a:p>
        </p:txBody>
      </p:sp>
      <p:sp>
        <p:nvSpPr>
          <p:cNvPr id="42" name="角丸四角形 41"/>
          <p:cNvSpPr/>
          <p:nvPr/>
        </p:nvSpPr>
        <p:spPr bwMode="auto">
          <a:xfrm>
            <a:off x="6814060" y="2875891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Configure CMDB Data sheet</a:t>
            </a:r>
          </a:p>
          <a:p>
            <a:pPr algn="ctr"/>
            <a:r>
              <a:rPr lang="en-US" altLang="ja-JP" sz="900" b="1" dirty="0">
                <a:latin typeface="+mn-ea"/>
              </a:rPr>
              <a:t>and 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43" name="角丸四角形 42"/>
          <p:cNvSpPr/>
          <p:nvPr/>
        </p:nvSpPr>
        <p:spPr bwMode="auto">
          <a:xfrm>
            <a:off x="6814060" y="376276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Link Parameter sheet item </a:t>
            </a:r>
          </a:p>
          <a:p>
            <a:pPr algn="ctr"/>
            <a:r>
              <a:rPr lang="en-US" altLang="ja-JP" sz="900" b="1" dirty="0">
                <a:latin typeface="+mn-ea"/>
              </a:rPr>
              <a:t>to Playbook variable.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44" name="角丸四角形 43"/>
          <p:cNvSpPr/>
          <p:nvPr/>
        </p:nvSpPr>
        <p:spPr bwMode="auto">
          <a:xfrm>
            <a:off x="6814060" y="331932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Datasheet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45" name="角丸四角形 44"/>
          <p:cNvSpPr/>
          <p:nvPr/>
        </p:nvSpPr>
        <p:spPr bwMode="auto">
          <a:xfrm>
            <a:off x="6814060" y="420619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Register target (Linux machine)</a:t>
            </a:r>
          </a:p>
          <a:p>
            <a:pPr algn="ctr"/>
            <a:r>
              <a:rPr lang="en-US" altLang="ja-JP" sz="800" b="1" dirty="0">
                <a:latin typeface="+mn-ea"/>
              </a:rPr>
              <a:t>to Device list.</a:t>
            </a:r>
            <a:endParaRPr lang="ja-JP" altLang="en-US" sz="800" b="1" dirty="0">
              <a:latin typeface="+mn-ea"/>
            </a:endParaRPr>
          </a:p>
        </p:txBody>
      </p:sp>
      <p:sp>
        <p:nvSpPr>
          <p:cNvPr id="53" name="角丸四角形 52"/>
          <p:cNvSpPr/>
          <p:nvPr/>
        </p:nvSpPr>
        <p:spPr bwMode="auto">
          <a:xfrm>
            <a:off x="3753810" y="2261144"/>
            <a:ext cx="2294884" cy="766978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ja-JP" sz="1200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4" name="円形吹き出し 53"/>
          <p:cNvSpPr/>
          <p:nvPr/>
        </p:nvSpPr>
        <p:spPr bwMode="auto">
          <a:xfrm>
            <a:off x="5877882" y="2843925"/>
            <a:ext cx="301542" cy="312200"/>
          </a:xfrm>
          <a:prstGeom prst="wedgeEllipseCallout">
            <a:avLst>
              <a:gd name="adj1" fmla="val 2585"/>
              <a:gd name="adj2" fmla="val 76599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55" name="円形吹き出し 54"/>
          <p:cNvSpPr/>
          <p:nvPr/>
        </p:nvSpPr>
        <p:spPr bwMode="auto">
          <a:xfrm>
            <a:off x="6075531" y="4438762"/>
            <a:ext cx="301542" cy="312200"/>
          </a:xfrm>
          <a:prstGeom prst="wedgeEllipseCallout">
            <a:avLst>
              <a:gd name="adj1" fmla="val 2050"/>
              <a:gd name="adj2" fmla="val 81076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56" name="円形吹き出し 55"/>
          <p:cNvSpPr/>
          <p:nvPr/>
        </p:nvSpPr>
        <p:spPr bwMode="auto">
          <a:xfrm>
            <a:off x="1849993" y="6038861"/>
            <a:ext cx="301542" cy="312200"/>
          </a:xfrm>
          <a:prstGeom prst="wedgeEllipseCallout">
            <a:avLst>
              <a:gd name="adj1" fmla="val -96099"/>
              <a:gd name="adj2" fmla="val -990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5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46" name="角丸四角形 45"/>
          <p:cNvSpPr/>
          <p:nvPr/>
        </p:nvSpPr>
        <p:spPr bwMode="auto">
          <a:xfrm>
            <a:off x="1979640" y="4077432"/>
            <a:ext cx="936130" cy="361330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8" name="角丸四角形 47"/>
          <p:cNvSpPr/>
          <p:nvPr/>
        </p:nvSpPr>
        <p:spPr bwMode="auto">
          <a:xfrm>
            <a:off x="582012" y="4754338"/>
            <a:ext cx="2023737" cy="690787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Drag a line between</a:t>
            </a:r>
            <a:br>
              <a:rPr lang="en-US" altLang="ja-JP" sz="1200" dirty="0" smtClean="0">
                <a:latin typeface="+mn-ea"/>
              </a:rPr>
            </a:br>
            <a:r>
              <a:rPr lang="en-US" altLang="ja-JP" sz="1200" dirty="0" smtClean="0">
                <a:latin typeface="+mn-ea"/>
              </a:rPr>
              <a:t> “OUT” and “IN”</a:t>
            </a:r>
          </a:p>
        </p:txBody>
      </p:sp>
      <p:sp>
        <p:nvSpPr>
          <p:cNvPr id="47" name="円形吹き出し 46"/>
          <p:cNvSpPr/>
          <p:nvPr/>
        </p:nvSpPr>
        <p:spPr bwMode="auto">
          <a:xfrm>
            <a:off x="2304207" y="4653015"/>
            <a:ext cx="301542" cy="312200"/>
          </a:xfrm>
          <a:prstGeom prst="wedgeEllipseCallout">
            <a:avLst>
              <a:gd name="adj1" fmla="val 13002"/>
              <a:gd name="adj2" fmla="val -135337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4</a:t>
            </a:r>
            <a:endParaRPr kumimoji="1" lang="ja-JP" altLang="en-US" sz="1400" b="1" dirty="0" smtClean="0">
              <a:latin typeface="+mn-ea"/>
            </a:endParaRPr>
          </a:p>
        </p:txBody>
      </p:sp>
      <p:graphicFrame>
        <p:nvGraphicFramePr>
          <p:cNvPr id="49" name="表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326456"/>
              </p:ext>
            </p:extLst>
          </p:nvPr>
        </p:nvGraphicFramePr>
        <p:xfrm>
          <a:off x="3957975" y="2372993"/>
          <a:ext cx="1869301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9301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</a:tblGrid>
              <a:tr h="22089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22089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InstallPackage</a:t>
                      </a:r>
                      <a:endParaRPr kumimoji="1" lang="ja-JP" altLang="en-US" sz="12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</a:tbl>
          </a:graphicData>
        </a:graphic>
      </p:graphicFrame>
      <p:sp>
        <p:nvSpPr>
          <p:cNvPr id="35" name="角丸四角形 34"/>
          <p:cNvSpPr/>
          <p:nvPr/>
        </p:nvSpPr>
        <p:spPr bwMode="auto">
          <a:xfrm>
            <a:off x="333685" y="3644148"/>
            <a:ext cx="788600" cy="204254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6" name="円形吹き出し 35"/>
          <p:cNvSpPr/>
          <p:nvPr/>
        </p:nvSpPr>
        <p:spPr bwMode="auto">
          <a:xfrm>
            <a:off x="1327082" y="3590175"/>
            <a:ext cx="301542" cy="312200"/>
          </a:xfrm>
          <a:prstGeom prst="wedgeEllipseCallout">
            <a:avLst>
              <a:gd name="adj1" fmla="val -118711"/>
              <a:gd name="adj2" fmla="val 193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400" b="1" dirty="0" smtClean="0">
                <a:latin typeface="+mn-ea"/>
              </a:rPr>
              <a:t>１</a:t>
            </a:r>
          </a:p>
        </p:txBody>
      </p:sp>
    </p:spTree>
    <p:extLst>
      <p:ext uri="{BB962C8B-B14F-4D97-AF65-F5344CB8AC3E}">
        <p14:creationId xmlns:p14="http://schemas.microsoft.com/office/powerpoint/2010/main" val="220522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91" y="2204830"/>
            <a:ext cx="6194019" cy="428466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sz="2200" dirty="0" smtClean="0"/>
              <a:t>3.3 </a:t>
            </a:r>
            <a:r>
              <a:rPr lang="en-US" altLang="ja-JP" sz="2200" dirty="0"/>
              <a:t>Configure CMDB Data sheet and Parameter sheet </a:t>
            </a:r>
            <a:r>
              <a:rPr lang="en-US" altLang="ja-JP" sz="2200" dirty="0" smtClean="0"/>
              <a:t>(1/3)</a:t>
            </a:r>
            <a:endParaRPr lang="ja-JP" altLang="en-US" sz="2200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>
            <a:normAutofit/>
          </a:bodyPr>
          <a:lstStyle/>
          <a:p>
            <a:r>
              <a:rPr lang="en-US" altLang="ja-JP" sz="1800" dirty="0" smtClean="0"/>
              <a:t>Create Parameter sheet</a:t>
            </a:r>
            <a:endParaRPr lang="en-US" altLang="ja-JP" sz="1800" dirty="0"/>
          </a:p>
          <a:p>
            <a:pPr lvl="1"/>
            <a:r>
              <a:rPr lang="en-US" altLang="ja-JP" sz="1400" dirty="0"/>
              <a:t>In the next step, we will create a parameter sheet.</a:t>
            </a:r>
          </a:p>
          <a:p>
            <a:pPr marL="180000" lvl="1" indent="0">
              <a:buNone/>
            </a:pPr>
            <a:r>
              <a:rPr lang="en-US" altLang="ja-JP" sz="1400" dirty="0" smtClean="0"/>
              <a:t>In </a:t>
            </a:r>
            <a:r>
              <a:rPr lang="en-US" altLang="ja-JP" sz="1400" dirty="0"/>
              <a:t>the "Create menu" menu group, go to the "Define/Create Menu" </a:t>
            </a:r>
            <a:r>
              <a:rPr lang="en-US" altLang="ja-JP" sz="1400" dirty="0" smtClean="0"/>
              <a:t>menu.</a:t>
            </a:r>
            <a:endParaRPr lang="en-US" altLang="ja-JP" sz="1400" dirty="0"/>
          </a:p>
          <a:p>
            <a:pPr marL="180000" lvl="1" indent="0">
              <a:buNone/>
            </a:pPr>
            <a:r>
              <a:rPr lang="en-US" altLang="ja-JP" sz="1400" dirty="0" smtClean="0"/>
              <a:t>Follow </a:t>
            </a:r>
            <a:r>
              <a:rPr lang="en-US" altLang="ja-JP" sz="1400" dirty="0"/>
              <a:t>the steps below and fill out the items with the values written in the tables.</a:t>
            </a:r>
            <a:endParaRPr lang="ja-JP" altLang="en-US" sz="1400" dirty="0"/>
          </a:p>
        </p:txBody>
      </p:sp>
      <p:sp>
        <p:nvSpPr>
          <p:cNvPr id="34" name="角丸四角形 33"/>
          <p:cNvSpPr/>
          <p:nvPr/>
        </p:nvSpPr>
        <p:spPr bwMode="auto">
          <a:xfrm>
            <a:off x="5220090" y="2852920"/>
            <a:ext cx="1356520" cy="1080338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3" name="角丸四角形 52"/>
          <p:cNvSpPr/>
          <p:nvPr/>
        </p:nvSpPr>
        <p:spPr bwMode="auto">
          <a:xfrm>
            <a:off x="2843760" y="4910220"/>
            <a:ext cx="6142807" cy="1059065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4" name="円形吹き出し 53"/>
          <p:cNvSpPr/>
          <p:nvPr/>
        </p:nvSpPr>
        <p:spPr bwMode="auto">
          <a:xfrm>
            <a:off x="3716454" y="4734584"/>
            <a:ext cx="301542" cy="312200"/>
          </a:xfrm>
          <a:prstGeom prst="wedgeEllipseCallout">
            <a:avLst>
              <a:gd name="adj1" fmla="val 412906"/>
              <a:gd name="adj2" fmla="val -533539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400" b="1" dirty="0" smtClean="0">
                <a:latin typeface="+mn-ea"/>
              </a:rPr>
              <a:t>１</a:t>
            </a:r>
          </a:p>
        </p:txBody>
      </p:sp>
      <p:sp>
        <p:nvSpPr>
          <p:cNvPr id="46" name="角丸四角形 45"/>
          <p:cNvSpPr/>
          <p:nvPr/>
        </p:nvSpPr>
        <p:spPr bwMode="auto">
          <a:xfrm>
            <a:off x="1355944" y="2567456"/>
            <a:ext cx="274129" cy="164899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8" name="角丸四角形 47"/>
          <p:cNvSpPr/>
          <p:nvPr/>
        </p:nvSpPr>
        <p:spPr bwMode="auto">
          <a:xfrm>
            <a:off x="1559140" y="2237584"/>
            <a:ext cx="1760484" cy="280132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Click “Group”</a:t>
            </a:r>
          </a:p>
        </p:txBody>
      </p:sp>
      <p:sp>
        <p:nvSpPr>
          <p:cNvPr id="47" name="円形吹き出し 46"/>
          <p:cNvSpPr/>
          <p:nvPr/>
        </p:nvSpPr>
        <p:spPr bwMode="auto">
          <a:xfrm>
            <a:off x="1348332" y="2172739"/>
            <a:ext cx="301542" cy="312200"/>
          </a:xfrm>
          <a:prstGeom prst="wedgeEllipseCallout">
            <a:avLst>
              <a:gd name="adj1" fmla="val -1464"/>
              <a:gd name="adj2" fmla="val 87508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35" name="正方形/長方形 34"/>
          <p:cNvSpPr/>
          <p:nvPr/>
        </p:nvSpPr>
        <p:spPr bwMode="auto">
          <a:xfrm>
            <a:off x="6743335" y="1962057"/>
            <a:ext cx="2148045" cy="2826349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15346" y="209354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Uploading Playbook </a:t>
            </a:r>
          </a:p>
          <a:p>
            <a:pPr algn="ctr"/>
            <a:r>
              <a:rPr lang="en-US" altLang="ja-JP" sz="800" b="1" dirty="0">
                <a:latin typeface="+mn-ea"/>
              </a:rPr>
              <a:t>and linking it to a job(Movement)</a:t>
            </a:r>
          </a:p>
        </p:txBody>
      </p:sp>
      <p:sp>
        <p:nvSpPr>
          <p:cNvPr id="49" name="角丸四角形 48"/>
          <p:cNvSpPr/>
          <p:nvPr/>
        </p:nvSpPr>
        <p:spPr bwMode="auto">
          <a:xfrm>
            <a:off x="6815346" y="2542311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Implementing job (Movement)</a:t>
            </a:r>
          </a:p>
          <a:p>
            <a:pPr algn="ctr"/>
            <a:r>
              <a:rPr lang="en-US" altLang="ja-JP" sz="900" b="1" dirty="0">
                <a:latin typeface="+mn-ea"/>
              </a:rPr>
              <a:t>into Jobflow (Conductor)</a:t>
            </a:r>
          </a:p>
        </p:txBody>
      </p:sp>
      <p:sp>
        <p:nvSpPr>
          <p:cNvPr id="50" name="角丸四角形 49"/>
          <p:cNvSpPr/>
          <p:nvPr/>
        </p:nvSpPr>
        <p:spPr bwMode="auto">
          <a:xfrm>
            <a:off x="6815346" y="2985747"/>
            <a:ext cx="2004289" cy="366867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Configure CMDB Data sheet</a:t>
            </a:r>
          </a:p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and Parameter sheet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1" name="角丸四角形 50"/>
          <p:cNvSpPr/>
          <p:nvPr/>
        </p:nvSpPr>
        <p:spPr bwMode="auto">
          <a:xfrm>
            <a:off x="6815346" y="387261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Link Parameter sheet item </a:t>
            </a:r>
          </a:p>
          <a:p>
            <a:pPr algn="ctr"/>
            <a:r>
              <a:rPr lang="en-US" altLang="ja-JP" sz="900" b="1" dirty="0">
                <a:latin typeface="+mn-ea"/>
              </a:rPr>
              <a:t>to Playbook variable.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52" name="角丸四角形 51"/>
          <p:cNvSpPr/>
          <p:nvPr/>
        </p:nvSpPr>
        <p:spPr bwMode="auto">
          <a:xfrm>
            <a:off x="6815346" y="342918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Datasheet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57" name="角丸四角形 56"/>
          <p:cNvSpPr/>
          <p:nvPr/>
        </p:nvSpPr>
        <p:spPr bwMode="auto">
          <a:xfrm>
            <a:off x="6815346" y="4316055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Register target (Linux machine)</a:t>
            </a:r>
          </a:p>
          <a:p>
            <a:pPr algn="ctr"/>
            <a:r>
              <a:rPr lang="en-US" altLang="ja-JP" sz="800" b="1" dirty="0">
                <a:latin typeface="+mn-ea"/>
              </a:rPr>
              <a:t>to Device list.</a:t>
            </a:r>
            <a:endParaRPr lang="ja-JP" altLang="en-US" sz="800" b="1" dirty="0">
              <a:latin typeface="+mn-ea"/>
            </a:endParaRPr>
          </a:p>
        </p:txBody>
      </p:sp>
      <p:graphicFrame>
        <p:nvGraphicFramePr>
          <p:cNvPr id="58" name="表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044587"/>
              </p:ext>
            </p:extLst>
          </p:nvPr>
        </p:nvGraphicFramePr>
        <p:xfrm>
          <a:off x="2930725" y="5154154"/>
          <a:ext cx="5889117" cy="698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1443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  <a:gridCol w="1963837">
                  <a:extLst>
                    <a:ext uri="{9D8B030D-6E8A-4147-A177-3AD203B41FA5}">
                      <a16:colId xmlns:a16="http://schemas.microsoft.com/office/drawing/2014/main" val="1123245703"/>
                    </a:ext>
                  </a:extLst>
                </a:gridCol>
                <a:gridCol w="1963837">
                  <a:extLst>
                    <a:ext uri="{9D8B030D-6E8A-4147-A177-3AD203B41FA5}">
                      <a16:colId xmlns:a16="http://schemas.microsoft.com/office/drawing/2014/main" val="2885791894"/>
                    </a:ext>
                  </a:extLst>
                </a:gridCol>
              </a:tblGrid>
              <a:tr h="2252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Menu name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Creation</a:t>
                      </a:r>
                      <a:r>
                        <a:rPr kumimoji="1" lang="en-US" altLang="ja-JP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target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Display</a:t>
                      </a:r>
                      <a:r>
                        <a:rPr kumimoji="1" lang="en-US" altLang="ja-JP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Order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42428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Install</a:t>
                      </a:r>
                      <a:r>
                        <a:rPr kumimoji="1" lang="en-US" altLang="ja-JP" sz="105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Package list</a:t>
                      </a:r>
                      <a:endParaRPr kumimoji="1" lang="ja-JP" altLang="en-US" sz="105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dirty="0" smtClean="0">
                          <a:solidFill>
                            <a:schemeClr val="tx1"/>
                          </a:solidFill>
                          <a:latin typeface="+mn-lt"/>
                        </a:rPr>
                        <a:t>Parameter sheet</a:t>
                      </a:r>
                    </a:p>
                    <a:p>
                      <a:pPr algn="ctr"/>
                      <a:r>
                        <a:rPr kumimoji="1" lang="en-US" altLang="ja-JP" sz="1050" dirty="0" smtClean="0">
                          <a:solidFill>
                            <a:schemeClr val="tx1"/>
                          </a:solidFill>
                          <a:latin typeface="+mn-lt"/>
                        </a:rPr>
                        <a:t>(Host/</a:t>
                      </a:r>
                      <a:r>
                        <a:rPr kumimoji="1" lang="en-US" altLang="ja-JP" sz="105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Operation</a:t>
                      </a:r>
                      <a:r>
                        <a:rPr kumimoji="1" lang="en-US" altLang="ja-JP" sz="1050" dirty="0" smtClean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dirty="0" smtClean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kumimoji="1" lang="ja-JP" altLang="en-US" sz="105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</a:tbl>
          </a:graphicData>
        </a:graphic>
      </p:graphicFrame>
      <p:sp>
        <p:nvSpPr>
          <p:cNvPr id="25" name="角丸四角形 24"/>
          <p:cNvSpPr/>
          <p:nvPr/>
        </p:nvSpPr>
        <p:spPr bwMode="auto">
          <a:xfrm>
            <a:off x="1584561" y="3933258"/>
            <a:ext cx="2131893" cy="760122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ja-JP" sz="12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4" name="円形吹き出し 23"/>
          <p:cNvSpPr/>
          <p:nvPr/>
        </p:nvSpPr>
        <p:spPr bwMode="auto">
          <a:xfrm>
            <a:off x="3498821" y="3708237"/>
            <a:ext cx="301542" cy="312200"/>
          </a:xfrm>
          <a:prstGeom prst="wedgeEllipseCallout">
            <a:avLst>
              <a:gd name="adj1" fmla="val -179214"/>
              <a:gd name="adj2" fmla="val -282946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7" name="角丸四角形 26"/>
          <p:cNvSpPr/>
          <p:nvPr/>
        </p:nvSpPr>
        <p:spPr bwMode="auto">
          <a:xfrm>
            <a:off x="2255538" y="2766882"/>
            <a:ext cx="675188" cy="142296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graphicFrame>
        <p:nvGraphicFramePr>
          <p:cNvPr id="28" name="表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134760"/>
              </p:ext>
            </p:extLst>
          </p:nvPr>
        </p:nvGraphicFramePr>
        <p:xfrm>
          <a:off x="1692373" y="4044905"/>
          <a:ext cx="1888267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8267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</a:tblGrid>
              <a:tr h="21049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Group</a:t>
                      </a:r>
                      <a:r>
                        <a:rPr kumimoji="1" lang="en-US" altLang="ja-JP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name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21049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Install</a:t>
                      </a:r>
                      <a:r>
                        <a:rPr kumimoji="1" lang="en-US" altLang="ja-JP" sz="12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Package</a:t>
                      </a:r>
                      <a:endParaRPr kumimoji="1" lang="ja-JP" altLang="en-US" sz="12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339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00" y="1698718"/>
            <a:ext cx="8335980" cy="389058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sz="2200" dirty="0" smtClean="0"/>
              <a:t>3.3 </a:t>
            </a:r>
            <a:r>
              <a:rPr lang="en-US" altLang="ja-JP" sz="2200" dirty="0"/>
              <a:t>Configure CMDB Data sheet and Parameter sheet </a:t>
            </a:r>
            <a:r>
              <a:rPr lang="en-US" altLang="ja-JP" sz="2200" dirty="0" smtClean="0"/>
              <a:t>(2/3)</a:t>
            </a:r>
            <a:endParaRPr lang="ja-JP" altLang="en-US" sz="2200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Create Parameter sheet</a:t>
            </a:r>
            <a:endParaRPr lang="en-US" altLang="ja-JP" dirty="0"/>
          </a:p>
          <a:p>
            <a:pPr lvl="1"/>
            <a:r>
              <a:rPr lang="en-US" altLang="ja-JP" dirty="0" smtClean="0"/>
              <a:t>Add items and fill the items with the values written in the table below.</a:t>
            </a:r>
          </a:p>
        </p:txBody>
      </p:sp>
      <p:sp>
        <p:nvSpPr>
          <p:cNvPr id="53" name="角丸四角形 52"/>
          <p:cNvSpPr/>
          <p:nvPr/>
        </p:nvSpPr>
        <p:spPr bwMode="auto">
          <a:xfrm>
            <a:off x="179512" y="4029068"/>
            <a:ext cx="6454118" cy="2424119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4" name="円形吹き出し 53"/>
          <p:cNvSpPr/>
          <p:nvPr/>
        </p:nvSpPr>
        <p:spPr bwMode="auto">
          <a:xfrm>
            <a:off x="178800" y="3850352"/>
            <a:ext cx="301542" cy="312200"/>
          </a:xfrm>
          <a:prstGeom prst="wedgeEllipseCallout">
            <a:avLst>
              <a:gd name="adj1" fmla="val 628242"/>
              <a:gd name="adj2" fmla="val -447177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5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46" name="角丸四角形 45"/>
          <p:cNvSpPr/>
          <p:nvPr/>
        </p:nvSpPr>
        <p:spPr bwMode="auto">
          <a:xfrm>
            <a:off x="951180" y="2071627"/>
            <a:ext cx="216030" cy="140198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8" name="角丸四角形 47"/>
          <p:cNvSpPr/>
          <p:nvPr/>
        </p:nvSpPr>
        <p:spPr bwMode="auto">
          <a:xfrm>
            <a:off x="1221665" y="1727950"/>
            <a:ext cx="2477011" cy="280132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Add items so there are 5 in total</a:t>
            </a:r>
          </a:p>
        </p:txBody>
      </p:sp>
      <p:sp>
        <p:nvSpPr>
          <p:cNvPr id="47" name="円形吹き出し 46"/>
          <p:cNvSpPr/>
          <p:nvPr/>
        </p:nvSpPr>
        <p:spPr bwMode="auto">
          <a:xfrm>
            <a:off x="920123" y="1604109"/>
            <a:ext cx="301542" cy="312200"/>
          </a:xfrm>
          <a:prstGeom prst="wedgeEllipseCallout">
            <a:avLst>
              <a:gd name="adj1" fmla="val -1464"/>
              <a:gd name="adj2" fmla="val 87508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4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35" name="正方形/長方形 34"/>
          <p:cNvSpPr/>
          <p:nvPr/>
        </p:nvSpPr>
        <p:spPr bwMode="auto">
          <a:xfrm>
            <a:off x="6742049" y="1852201"/>
            <a:ext cx="2148045" cy="2826349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14060" y="198369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Uploading Playbook </a:t>
            </a:r>
          </a:p>
          <a:p>
            <a:pPr algn="ctr"/>
            <a:r>
              <a:rPr lang="en-US" altLang="ja-JP" sz="800" b="1" dirty="0">
                <a:latin typeface="+mn-ea"/>
              </a:rPr>
              <a:t>and linking it to a job(Movement)</a:t>
            </a:r>
          </a:p>
        </p:txBody>
      </p:sp>
      <p:sp>
        <p:nvSpPr>
          <p:cNvPr id="49" name="角丸四角形 48"/>
          <p:cNvSpPr/>
          <p:nvPr/>
        </p:nvSpPr>
        <p:spPr bwMode="auto">
          <a:xfrm>
            <a:off x="6814060" y="2432455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Implementing job (Movement)</a:t>
            </a:r>
          </a:p>
          <a:p>
            <a:pPr algn="ctr"/>
            <a:r>
              <a:rPr lang="en-US" altLang="ja-JP" sz="900" b="1" dirty="0">
                <a:latin typeface="+mn-ea"/>
              </a:rPr>
              <a:t>into Jobflow (Conductor)</a:t>
            </a:r>
          </a:p>
        </p:txBody>
      </p:sp>
      <p:sp>
        <p:nvSpPr>
          <p:cNvPr id="50" name="角丸四角形 49"/>
          <p:cNvSpPr/>
          <p:nvPr/>
        </p:nvSpPr>
        <p:spPr bwMode="auto">
          <a:xfrm>
            <a:off x="6814060" y="2875891"/>
            <a:ext cx="2004289" cy="366867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Configure CMDB Data sheet</a:t>
            </a:r>
          </a:p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and Parameter sheet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1" name="角丸四角形 50"/>
          <p:cNvSpPr/>
          <p:nvPr/>
        </p:nvSpPr>
        <p:spPr bwMode="auto">
          <a:xfrm>
            <a:off x="6814060" y="376276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Link Parameter sheet item </a:t>
            </a:r>
          </a:p>
          <a:p>
            <a:pPr algn="ctr"/>
            <a:r>
              <a:rPr lang="en-US" altLang="ja-JP" sz="900" b="1" dirty="0">
                <a:latin typeface="+mn-ea"/>
              </a:rPr>
              <a:t>to Playbook variable.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52" name="角丸四角形 51"/>
          <p:cNvSpPr/>
          <p:nvPr/>
        </p:nvSpPr>
        <p:spPr bwMode="auto">
          <a:xfrm>
            <a:off x="6814060" y="331932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Datasheet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57" name="角丸四角形 56"/>
          <p:cNvSpPr/>
          <p:nvPr/>
        </p:nvSpPr>
        <p:spPr bwMode="auto">
          <a:xfrm>
            <a:off x="6814060" y="420619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Register target (Linux machine)</a:t>
            </a:r>
          </a:p>
          <a:p>
            <a:pPr algn="ctr"/>
            <a:r>
              <a:rPr lang="en-US" altLang="ja-JP" sz="800" b="1" dirty="0">
                <a:latin typeface="+mn-ea"/>
              </a:rPr>
              <a:t>to Device list.</a:t>
            </a:r>
            <a:endParaRPr lang="ja-JP" altLang="en-US" sz="800" b="1" dirty="0">
              <a:latin typeface="+mn-ea"/>
            </a:endParaRPr>
          </a:p>
        </p:txBody>
      </p:sp>
      <p:graphicFrame>
        <p:nvGraphicFramePr>
          <p:cNvPr id="58" name="表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737630"/>
              </p:ext>
            </p:extLst>
          </p:nvPr>
        </p:nvGraphicFramePr>
        <p:xfrm>
          <a:off x="350813" y="4181309"/>
          <a:ext cx="6051328" cy="21280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5470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  <a:gridCol w="2017929">
                  <a:extLst>
                    <a:ext uri="{9D8B030D-6E8A-4147-A177-3AD203B41FA5}">
                      <a16:colId xmlns:a16="http://schemas.microsoft.com/office/drawing/2014/main" val="1123245703"/>
                    </a:ext>
                  </a:extLst>
                </a:gridCol>
                <a:gridCol w="2017929">
                  <a:extLst>
                    <a:ext uri="{9D8B030D-6E8A-4147-A177-3AD203B41FA5}">
                      <a16:colId xmlns:a16="http://schemas.microsoft.com/office/drawing/2014/main" val="3689501580"/>
                    </a:ext>
                  </a:extLst>
                </a:gridCol>
              </a:tblGrid>
              <a:tr h="23443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Item</a:t>
                      </a:r>
                      <a:r>
                        <a:rPr kumimoji="1" lang="en-US" altLang="ja-JP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name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smtClean="0">
                          <a:solidFill>
                            <a:schemeClr val="bg1"/>
                          </a:solidFill>
                          <a:latin typeface="+mn-lt"/>
                        </a:rPr>
                        <a:t>Input method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smtClean="0">
                          <a:solidFill>
                            <a:schemeClr val="bg1"/>
                          </a:solidFill>
                          <a:latin typeface="+mn-lt"/>
                        </a:rPr>
                        <a:t>Selection item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35165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b="0" smtClean="0">
                          <a:solidFill>
                            <a:schemeClr val="tx1"/>
                          </a:solidFill>
                          <a:latin typeface="+mn-lt"/>
                        </a:rPr>
                        <a:t>httpd</a:t>
                      </a:r>
                      <a:endParaRPr kumimoji="1" lang="ja-JP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smtClean="0">
                          <a:solidFill>
                            <a:schemeClr val="tx1"/>
                          </a:solidFill>
                          <a:latin typeface="+mn-lt"/>
                        </a:rPr>
                        <a:t>Pulldown Selection</a:t>
                      </a:r>
                      <a:endParaRPr kumimoji="1" lang="ja-JP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Create Menu: Selection 1:*-(blank)</a:t>
                      </a:r>
                      <a:endParaRPr kumimoji="1" lang="ja-JP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  <a:tr h="39073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b="0" smtClean="0">
                          <a:solidFill>
                            <a:schemeClr val="tx1"/>
                          </a:solidFill>
                          <a:latin typeface="+mn-lt"/>
                        </a:rPr>
                        <a:t>mariadb-server</a:t>
                      </a:r>
                      <a:endParaRPr kumimoji="1" lang="ja-JP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smtClean="0">
                          <a:solidFill>
                            <a:schemeClr val="tx1"/>
                          </a:solidFill>
                          <a:latin typeface="+mn-lt"/>
                        </a:rPr>
                        <a:t>Pulldown</a:t>
                      </a:r>
                      <a:r>
                        <a:rPr kumimoji="1" lang="en-US" altLang="ja-JP" sz="900" baseline="0" smtClean="0">
                          <a:solidFill>
                            <a:schemeClr val="tx1"/>
                          </a:solidFill>
                          <a:latin typeface="+mn-lt"/>
                        </a:rPr>
                        <a:t> Selection</a:t>
                      </a:r>
                      <a:endParaRPr kumimoji="1" lang="ja-JP" altLang="en-US" sz="90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/>
                      <a:endParaRPr kumimoji="1" lang="ja-JP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Create Menu: Selection 1:*-(blank)</a:t>
                      </a:r>
                      <a:endParaRPr kumimoji="1" lang="ja-JP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678294"/>
                  </a:ext>
                </a:extLst>
              </a:tr>
              <a:tr h="35165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b="0" smtClean="0">
                          <a:solidFill>
                            <a:schemeClr val="tx1"/>
                          </a:solidFill>
                          <a:latin typeface="+mn-lt"/>
                        </a:rPr>
                        <a:t>php</a:t>
                      </a:r>
                      <a:endParaRPr kumimoji="1" lang="ja-JP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smtClean="0">
                          <a:solidFill>
                            <a:schemeClr val="tx1"/>
                          </a:solidFill>
                          <a:latin typeface="+mn-lt"/>
                        </a:rPr>
                        <a:t>Pulldown</a:t>
                      </a:r>
                      <a:r>
                        <a:rPr kumimoji="1" lang="en-US" altLang="ja-JP" sz="900" baseline="0" smtClean="0">
                          <a:solidFill>
                            <a:schemeClr val="tx1"/>
                          </a:solidFill>
                          <a:latin typeface="+mn-lt"/>
                        </a:rPr>
                        <a:t> Selection</a:t>
                      </a:r>
                      <a:endParaRPr kumimoji="1" lang="ja-JP" altLang="en-US" sz="9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Create Menu: Selection 1:*-(blank)</a:t>
                      </a:r>
                      <a:endParaRPr kumimoji="1" lang="ja-JP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572995"/>
                  </a:ext>
                </a:extLst>
              </a:tr>
              <a:tr h="35165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b="0" smtClean="0">
                          <a:solidFill>
                            <a:schemeClr val="tx1"/>
                          </a:solidFill>
                          <a:latin typeface="+mn-lt"/>
                        </a:rPr>
                        <a:t>perl</a:t>
                      </a:r>
                      <a:endParaRPr kumimoji="1" lang="ja-JP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smtClean="0">
                          <a:solidFill>
                            <a:schemeClr val="tx1"/>
                          </a:solidFill>
                          <a:latin typeface="+mn-lt"/>
                        </a:rPr>
                        <a:t>Pulldown</a:t>
                      </a:r>
                      <a:r>
                        <a:rPr kumimoji="1" lang="en-US" altLang="ja-JP" sz="900" baseline="0" smtClean="0">
                          <a:solidFill>
                            <a:schemeClr val="tx1"/>
                          </a:solidFill>
                          <a:latin typeface="+mn-lt"/>
                        </a:rPr>
                        <a:t> Selection</a:t>
                      </a:r>
                      <a:endParaRPr kumimoji="1" lang="ja-JP" altLang="en-US" sz="9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Create Menu: Selection 1:*-(blank)</a:t>
                      </a:r>
                      <a:endParaRPr kumimoji="1" lang="ja-JP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740015"/>
                  </a:ext>
                </a:extLst>
              </a:tr>
              <a:tr h="35165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b="0" smtClean="0">
                          <a:solidFill>
                            <a:schemeClr val="tx1"/>
                          </a:solidFill>
                          <a:latin typeface="+mn-lt"/>
                        </a:rPr>
                        <a:t>python</a:t>
                      </a:r>
                      <a:endParaRPr kumimoji="1" lang="ja-JP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smtClean="0">
                          <a:solidFill>
                            <a:schemeClr val="tx1"/>
                          </a:solidFill>
                          <a:latin typeface="+mn-lt"/>
                        </a:rPr>
                        <a:t>Pulldown</a:t>
                      </a:r>
                      <a:r>
                        <a:rPr kumimoji="1" lang="en-US" altLang="ja-JP" sz="900" baseline="0" smtClean="0">
                          <a:solidFill>
                            <a:schemeClr val="tx1"/>
                          </a:solidFill>
                          <a:latin typeface="+mn-lt"/>
                        </a:rPr>
                        <a:t> Selection</a:t>
                      </a:r>
                      <a:endParaRPr kumimoji="1" lang="ja-JP" altLang="en-US" sz="9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Create Menu: Selection 1:*-(blank)</a:t>
                      </a:r>
                      <a:endParaRPr kumimoji="1" lang="ja-JP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0557"/>
                  </a:ext>
                </a:extLst>
              </a:tr>
            </a:tbl>
          </a:graphicData>
        </a:graphic>
      </p:graphicFrame>
      <p:sp>
        <p:nvSpPr>
          <p:cNvPr id="27" name="角丸四角形 26"/>
          <p:cNvSpPr/>
          <p:nvPr/>
        </p:nvSpPr>
        <p:spPr bwMode="auto">
          <a:xfrm>
            <a:off x="1691600" y="2247955"/>
            <a:ext cx="5122459" cy="1438239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0742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65" y="1684447"/>
            <a:ext cx="6544462" cy="434328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sz="2200" dirty="0" smtClean="0"/>
              <a:t>3.3 </a:t>
            </a:r>
            <a:r>
              <a:rPr lang="en-US" altLang="ja-JP" sz="2200" dirty="0"/>
              <a:t>Configure CMDB Data sheet and Parameter sheet </a:t>
            </a:r>
            <a:r>
              <a:rPr lang="en-US" altLang="ja-JP" sz="2200" dirty="0" smtClean="0"/>
              <a:t>(3/3)</a:t>
            </a:r>
            <a:endParaRPr lang="ja-JP" altLang="en-US" sz="2200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Create Parameter sheet</a:t>
            </a:r>
          </a:p>
          <a:p>
            <a:pPr lvl="1"/>
            <a:r>
              <a:rPr lang="en-US" altLang="ja-JP" dirty="0" smtClean="0"/>
              <a:t>After following the steps below, click the “Create” button.</a:t>
            </a:r>
            <a:endParaRPr lang="en-US" altLang="ja-JP" dirty="0"/>
          </a:p>
        </p:txBody>
      </p:sp>
      <p:sp>
        <p:nvSpPr>
          <p:cNvPr id="46" name="角丸四角形 45"/>
          <p:cNvSpPr/>
          <p:nvPr/>
        </p:nvSpPr>
        <p:spPr bwMode="auto">
          <a:xfrm>
            <a:off x="2083861" y="2342751"/>
            <a:ext cx="202445" cy="157635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8" name="角丸四角形 47"/>
          <p:cNvSpPr/>
          <p:nvPr/>
        </p:nvSpPr>
        <p:spPr bwMode="auto">
          <a:xfrm>
            <a:off x="2382736" y="2019801"/>
            <a:ext cx="3641455" cy="280132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Drag and drop the items into the column group</a:t>
            </a:r>
          </a:p>
        </p:txBody>
      </p:sp>
      <p:sp>
        <p:nvSpPr>
          <p:cNvPr id="47" name="円形吹き出し 46"/>
          <p:cNvSpPr/>
          <p:nvPr/>
        </p:nvSpPr>
        <p:spPr bwMode="auto">
          <a:xfrm>
            <a:off x="2171929" y="1954956"/>
            <a:ext cx="301542" cy="312200"/>
          </a:xfrm>
          <a:prstGeom prst="wedgeEllipseCallout">
            <a:avLst>
              <a:gd name="adj1" fmla="val -1464"/>
              <a:gd name="adj2" fmla="val 87508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6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35" name="正方形/長方形 34"/>
          <p:cNvSpPr/>
          <p:nvPr/>
        </p:nvSpPr>
        <p:spPr bwMode="auto">
          <a:xfrm>
            <a:off x="6907315" y="2019801"/>
            <a:ext cx="2148045" cy="2826349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979326" y="215129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Uploading Playbook </a:t>
            </a:r>
          </a:p>
          <a:p>
            <a:pPr algn="ctr"/>
            <a:r>
              <a:rPr lang="en-US" altLang="ja-JP" sz="800" b="1" dirty="0">
                <a:latin typeface="+mn-ea"/>
              </a:rPr>
              <a:t>and linking it to a job(Movement)</a:t>
            </a:r>
          </a:p>
        </p:txBody>
      </p:sp>
      <p:sp>
        <p:nvSpPr>
          <p:cNvPr id="49" name="角丸四角形 48"/>
          <p:cNvSpPr/>
          <p:nvPr/>
        </p:nvSpPr>
        <p:spPr bwMode="auto">
          <a:xfrm>
            <a:off x="6979326" y="2600055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Implementing job (Movement)</a:t>
            </a:r>
          </a:p>
          <a:p>
            <a:pPr algn="ctr"/>
            <a:r>
              <a:rPr lang="en-US" altLang="ja-JP" sz="900" b="1" dirty="0">
                <a:latin typeface="+mn-ea"/>
              </a:rPr>
              <a:t>into Jobflow (Conductor)</a:t>
            </a:r>
          </a:p>
        </p:txBody>
      </p:sp>
      <p:sp>
        <p:nvSpPr>
          <p:cNvPr id="50" name="角丸四角形 49"/>
          <p:cNvSpPr/>
          <p:nvPr/>
        </p:nvSpPr>
        <p:spPr bwMode="auto">
          <a:xfrm>
            <a:off x="6979326" y="3043491"/>
            <a:ext cx="2004289" cy="366867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Configure CMDB Data sheet</a:t>
            </a:r>
          </a:p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and Parameter sheet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1" name="角丸四角形 50"/>
          <p:cNvSpPr/>
          <p:nvPr/>
        </p:nvSpPr>
        <p:spPr bwMode="auto">
          <a:xfrm>
            <a:off x="6979326" y="393036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Link Parameter sheet item </a:t>
            </a:r>
          </a:p>
          <a:p>
            <a:pPr algn="ctr"/>
            <a:r>
              <a:rPr lang="en-US" altLang="ja-JP" sz="900" b="1" dirty="0">
                <a:latin typeface="+mn-ea"/>
              </a:rPr>
              <a:t>to Playbook variable.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52" name="角丸四角形 51"/>
          <p:cNvSpPr/>
          <p:nvPr/>
        </p:nvSpPr>
        <p:spPr bwMode="auto">
          <a:xfrm>
            <a:off x="6979326" y="348692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Datasheet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57" name="角丸四角形 56"/>
          <p:cNvSpPr/>
          <p:nvPr/>
        </p:nvSpPr>
        <p:spPr bwMode="auto">
          <a:xfrm>
            <a:off x="6979326" y="437379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Register target (Linux machine)</a:t>
            </a:r>
          </a:p>
          <a:p>
            <a:pPr algn="ctr"/>
            <a:r>
              <a:rPr lang="en-US" altLang="ja-JP" sz="800" b="1" dirty="0">
                <a:latin typeface="+mn-ea"/>
              </a:rPr>
              <a:t>to Device list.</a:t>
            </a:r>
            <a:endParaRPr lang="ja-JP" altLang="en-US" sz="800" b="1" dirty="0">
              <a:latin typeface="+mn-ea"/>
            </a:endParaRPr>
          </a:p>
        </p:txBody>
      </p:sp>
      <p:sp>
        <p:nvSpPr>
          <p:cNvPr id="20" name="フリーフォーム 19"/>
          <p:cNvSpPr/>
          <p:nvPr/>
        </p:nvSpPr>
        <p:spPr>
          <a:xfrm rot="4138296" flipH="1">
            <a:off x="1940784" y="3433532"/>
            <a:ext cx="716197" cy="644390"/>
          </a:xfrm>
          <a:custGeom>
            <a:avLst/>
            <a:gdLst>
              <a:gd name="connsiteX0" fmla="*/ 345667 w 955267"/>
              <a:gd name="connsiteY0" fmla="*/ 0 h 1001485"/>
              <a:gd name="connsiteX1" fmla="*/ 26353 w 955267"/>
              <a:gd name="connsiteY1" fmla="*/ 377371 h 1001485"/>
              <a:gd name="connsiteX2" fmla="*/ 955267 w 955267"/>
              <a:gd name="connsiteY2" fmla="*/ 1001485 h 1001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5267" h="1001485">
                <a:moveTo>
                  <a:pt x="345667" y="0"/>
                </a:moveTo>
                <a:cubicBezTo>
                  <a:pt x="135210" y="105228"/>
                  <a:pt x="-75247" y="210457"/>
                  <a:pt x="26353" y="377371"/>
                </a:cubicBezTo>
                <a:cubicBezTo>
                  <a:pt x="127953" y="544285"/>
                  <a:pt x="541610" y="772885"/>
                  <a:pt x="955267" y="1001485"/>
                </a:cubicBezTo>
              </a:path>
            </a:pathLst>
          </a:custGeom>
          <a:noFill/>
          <a:ln w="63500">
            <a:solidFill>
              <a:srgbClr val="FF0000"/>
            </a:solidFill>
            <a:tailEnd type="arrow"/>
          </a:ln>
          <a:effectLst>
            <a:glow rad="63500">
              <a:schemeClr val="bg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1" name="角丸四角形 20"/>
          <p:cNvSpPr/>
          <p:nvPr/>
        </p:nvSpPr>
        <p:spPr bwMode="auto">
          <a:xfrm>
            <a:off x="2920129" y="2342036"/>
            <a:ext cx="202445" cy="157635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2" name="角丸四角形 21"/>
          <p:cNvSpPr/>
          <p:nvPr/>
        </p:nvSpPr>
        <p:spPr bwMode="auto">
          <a:xfrm>
            <a:off x="3773804" y="2339969"/>
            <a:ext cx="202445" cy="157635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4" name="角丸四角形 23"/>
          <p:cNvSpPr/>
          <p:nvPr/>
        </p:nvSpPr>
        <p:spPr bwMode="auto">
          <a:xfrm>
            <a:off x="4618488" y="2339969"/>
            <a:ext cx="202445" cy="157635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6" name="角丸四角形 25"/>
          <p:cNvSpPr/>
          <p:nvPr/>
        </p:nvSpPr>
        <p:spPr bwMode="auto">
          <a:xfrm>
            <a:off x="1979640" y="4135520"/>
            <a:ext cx="4690399" cy="2062953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ja-JP" sz="1200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8" name="円形吹き出し 27"/>
          <p:cNvSpPr/>
          <p:nvPr/>
        </p:nvSpPr>
        <p:spPr bwMode="auto">
          <a:xfrm>
            <a:off x="6014795" y="4005080"/>
            <a:ext cx="301542" cy="312200"/>
          </a:xfrm>
          <a:prstGeom prst="wedgeEllipseCallout">
            <a:avLst>
              <a:gd name="adj1" fmla="val -307461"/>
              <a:gd name="adj2" fmla="val -157454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7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163131" y="4198987"/>
            <a:ext cx="4303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/>
              <a:t>When finished, the items should look like this</a:t>
            </a:r>
            <a:endParaRPr lang="en-US" altLang="ja-JP" sz="1200" dirty="0">
              <a:latin typeface="+mn-ea"/>
            </a:endParaRPr>
          </a:p>
        </p:txBody>
      </p:sp>
      <p:sp>
        <p:nvSpPr>
          <p:cNvPr id="29" name="円形吹き出し 28"/>
          <p:cNvSpPr/>
          <p:nvPr/>
        </p:nvSpPr>
        <p:spPr bwMode="auto">
          <a:xfrm>
            <a:off x="596231" y="5772162"/>
            <a:ext cx="301542" cy="312200"/>
          </a:xfrm>
          <a:prstGeom prst="wedgeEllipseCallout">
            <a:avLst>
              <a:gd name="adj1" fmla="val 136372"/>
              <a:gd name="adj2" fmla="val -3021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8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30" name="角丸四角形 29"/>
          <p:cNvSpPr/>
          <p:nvPr/>
        </p:nvSpPr>
        <p:spPr bwMode="auto">
          <a:xfrm>
            <a:off x="1173349" y="5852575"/>
            <a:ext cx="607868" cy="196885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083" y="4535382"/>
            <a:ext cx="4217143" cy="152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36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13" y="2121980"/>
            <a:ext cx="6440805" cy="4321506"/>
          </a:xfrm>
          <a:prstGeom prst="rect">
            <a:avLst/>
          </a:prstGeom>
        </p:spPr>
      </p:pic>
      <p:sp>
        <p:nvSpPr>
          <p:cNvPr id="43" name="角丸四角形 42"/>
          <p:cNvSpPr/>
          <p:nvPr/>
        </p:nvSpPr>
        <p:spPr bwMode="auto">
          <a:xfrm>
            <a:off x="99406" y="4416478"/>
            <a:ext cx="6776914" cy="2290222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sz="2200" dirty="0" smtClean="0"/>
              <a:t>3.4 </a:t>
            </a:r>
            <a:r>
              <a:rPr lang="en-US" altLang="ja-JP" sz="2200" dirty="0"/>
              <a:t>Link Parameter sheet item to Playbook </a:t>
            </a:r>
            <a:r>
              <a:rPr lang="en-US" altLang="ja-JP" sz="2200" dirty="0" smtClean="0"/>
              <a:t>variable</a:t>
            </a:r>
            <a:r>
              <a:rPr lang="en-US" altLang="ja-JP" sz="2200" dirty="0"/>
              <a:t> </a:t>
            </a:r>
            <a:r>
              <a:rPr lang="en-US" altLang="ja-JP" sz="2200" dirty="0" smtClean="0"/>
              <a:t>(1/3)</a:t>
            </a:r>
            <a:endParaRPr lang="ja-JP" altLang="en-US" sz="2200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>
            <a:normAutofit/>
          </a:bodyPr>
          <a:lstStyle/>
          <a:p>
            <a:r>
              <a:rPr lang="en-US" altLang="zh-TW" sz="1800" dirty="0" smtClean="0"/>
              <a:t>Create </a:t>
            </a:r>
            <a:r>
              <a:rPr lang="en-US" altLang="zh-TW" sz="1800" dirty="0"/>
              <a:t>"Substitution value auto-registration settings". </a:t>
            </a:r>
            <a:endParaRPr lang="en-US" altLang="ja-JP" sz="1800" dirty="0" smtClean="0"/>
          </a:p>
          <a:p>
            <a:pPr lvl="1"/>
            <a:r>
              <a:rPr lang="en-US" altLang="ja-JP" sz="1400" dirty="0"/>
              <a:t>Lastly, we will automatically register substitute values. </a:t>
            </a:r>
            <a:r>
              <a:rPr lang="en-US" altLang="ja-JP" sz="1400" dirty="0" smtClean="0"/>
              <a:t/>
            </a:r>
            <a:br>
              <a:rPr lang="en-US" altLang="ja-JP" sz="1400" dirty="0" smtClean="0"/>
            </a:br>
            <a:r>
              <a:rPr lang="en-US" altLang="ja-JP" sz="1400" dirty="0" smtClean="0"/>
              <a:t>In </a:t>
            </a:r>
            <a:r>
              <a:rPr lang="en-US" altLang="ja-JP" sz="1400" dirty="0"/>
              <a:t>the "Ansible-Legacy" Menu group, go to the </a:t>
            </a:r>
            <a:r>
              <a:rPr lang="en-US" altLang="ja-JP" sz="1400" dirty="0" smtClean="0"/>
              <a:t>"Substitution </a:t>
            </a:r>
            <a:r>
              <a:rPr lang="en-US" altLang="ja-JP" sz="1400" dirty="0"/>
              <a:t>value auto-registration setting" </a:t>
            </a:r>
            <a:r>
              <a:rPr lang="en-US" altLang="ja-JP" sz="1400" dirty="0" smtClean="0"/>
              <a:t>menu.</a:t>
            </a:r>
            <a:br>
              <a:rPr lang="en-US" altLang="ja-JP" sz="1400" dirty="0" smtClean="0"/>
            </a:br>
            <a:r>
              <a:rPr lang="en-US" altLang="ja-JP" sz="1400" dirty="0" smtClean="0"/>
              <a:t>Follow </a:t>
            </a:r>
            <a:r>
              <a:rPr lang="en-US" altLang="ja-JP" sz="1400" dirty="0"/>
              <a:t>the steps below and fill the items with the values written in the table below.</a:t>
            </a:r>
            <a:endParaRPr lang="ja-JP" altLang="en-US" sz="1400" dirty="0"/>
          </a:p>
        </p:txBody>
      </p:sp>
      <p:sp>
        <p:nvSpPr>
          <p:cNvPr id="34" name="角丸四角形 33"/>
          <p:cNvSpPr/>
          <p:nvPr/>
        </p:nvSpPr>
        <p:spPr bwMode="auto">
          <a:xfrm>
            <a:off x="1181254" y="3501010"/>
            <a:ext cx="5300614" cy="849227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9" name="正方形/長方形 38"/>
          <p:cNvSpPr/>
          <p:nvPr/>
        </p:nvSpPr>
        <p:spPr bwMode="auto">
          <a:xfrm>
            <a:off x="6822156" y="2121980"/>
            <a:ext cx="2148045" cy="2826349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40" name="角丸四角形 39"/>
          <p:cNvSpPr/>
          <p:nvPr/>
        </p:nvSpPr>
        <p:spPr bwMode="auto">
          <a:xfrm>
            <a:off x="6894167" y="2253472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Uploading Playbook </a:t>
            </a:r>
          </a:p>
          <a:p>
            <a:pPr algn="ctr"/>
            <a:r>
              <a:rPr lang="en-US" altLang="ja-JP" sz="800" b="1" dirty="0">
                <a:latin typeface="+mn-ea"/>
              </a:rPr>
              <a:t>and linking it to a job(Movement)</a:t>
            </a:r>
          </a:p>
        </p:txBody>
      </p:sp>
      <p:sp>
        <p:nvSpPr>
          <p:cNvPr id="42" name="角丸四角形 41"/>
          <p:cNvSpPr/>
          <p:nvPr/>
        </p:nvSpPr>
        <p:spPr bwMode="auto">
          <a:xfrm>
            <a:off x="6894167" y="3145670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Configure CMDB Data sheet</a:t>
            </a:r>
          </a:p>
          <a:p>
            <a:pPr algn="ctr"/>
            <a:r>
              <a:rPr lang="en-US" altLang="ja-JP" sz="900" b="1" dirty="0">
                <a:latin typeface="+mn-ea"/>
              </a:rPr>
              <a:t>and 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44" name="角丸四角形 43"/>
          <p:cNvSpPr/>
          <p:nvPr/>
        </p:nvSpPr>
        <p:spPr bwMode="auto">
          <a:xfrm>
            <a:off x="6894167" y="3589106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Datasheet</a:t>
            </a:r>
          </a:p>
        </p:txBody>
      </p:sp>
      <p:sp>
        <p:nvSpPr>
          <p:cNvPr id="45" name="角丸四角形 44"/>
          <p:cNvSpPr/>
          <p:nvPr/>
        </p:nvSpPr>
        <p:spPr bwMode="auto">
          <a:xfrm>
            <a:off x="6894167" y="4475978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Register target (Linux machine)</a:t>
            </a:r>
          </a:p>
          <a:p>
            <a:pPr algn="ctr"/>
            <a:r>
              <a:rPr lang="en-US" altLang="ja-JP" sz="800" b="1" dirty="0">
                <a:latin typeface="+mn-ea"/>
              </a:rPr>
              <a:t>to Device list.</a:t>
            </a:r>
            <a:endParaRPr lang="ja-JP" altLang="en-US" sz="800" b="1" dirty="0">
              <a:latin typeface="+mn-ea"/>
            </a:endParaRPr>
          </a:p>
        </p:txBody>
      </p:sp>
      <p:sp>
        <p:nvSpPr>
          <p:cNvPr id="35" name="角丸四角形 34"/>
          <p:cNvSpPr/>
          <p:nvPr/>
        </p:nvSpPr>
        <p:spPr bwMode="auto">
          <a:xfrm>
            <a:off x="6896408" y="4032406"/>
            <a:ext cx="2004289" cy="366867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Link Parameter sheet item </a:t>
            </a:r>
          </a:p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to Playbook variable.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94167" y="2702234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Implementing job (Movement)</a:t>
            </a:r>
          </a:p>
          <a:p>
            <a:pPr algn="ctr"/>
            <a:r>
              <a:rPr lang="en-US" altLang="ja-JP" sz="900" b="1" dirty="0">
                <a:latin typeface="+mn-ea"/>
              </a:rPr>
              <a:t>into Jobflow (Conductor)</a:t>
            </a:r>
          </a:p>
        </p:txBody>
      </p:sp>
      <p:graphicFrame>
        <p:nvGraphicFramePr>
          <p:cNvPr id="41" name="表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151980"/>
              </p:ext>
            </p:extLst>
          </p:nvPr>
        </p:nvGraphicFramePr>
        <p:xfrm>
          <a:off x="307428" y="4518453"/>
          <a:ext cx="6306706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051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  <a:gridCol w="1051331">
                  <a:extLst>
                    <a:ext uri="{9D8B030D-6E8A-4147-A177-3AD203B41FA5}">
                      <a16:colId xmlns:a16="http://schemas.microsoft.com/office/drawing/2014/main" val="1123245703"/>
                    </a:ext>
                  </a:extLst>
                </a:gridCol>
                <a:gridCol w="1051331">
                  <a:extLst>
                    <a:ext uri="{9D8B030D-6E8A-4147-A177-3AD203B41FA5}">
                      <a16:colId xmlns:a16="http://schemas.microsoft.com/office/drawing/2014/main" val="4065303426"/>
                    </a:ext>
                  </a:extLst>
                </a:gridCol>
                <a:gridCol w="1051331">
                  <a:extLst>
                    <a:ext uri="{9D8B030D-6E8A-4147-A177-3AD203B41FA5}">
                      <a16:colId xmlns:a16="http://schemas.microsoft.com/office/drawing/2014/main" val="2133181834"/>
                    </a:ext>
                  </a:extLst>
                </a:gridCol>
                <a:gridCol w="1051331">
                  <a:extLst>
                    <a:ext uri="{9D8B030D-6E8A-4147-A177-3AD203B41FA5}">
                      <a16:colId xmlns:a16="http://schemas.microsoft.com/office/drawing/2014/main" val="24275691"/>
                    </a:ext>
                  </a:extLst>
                </a:gridCol>
                <a:gridCol w="1051331">
                  <a:extLst>
                    <a:ext uri="{9D8B030D-6E8A-4147-A177-3AD203B41FA5}">
                      <a16:colId xmlns:a16="http://schemas.microsoft.com/office/drawing/2014/main" val="2555634206"/>
                    </a:ext>
                  </a:extLst>
                </a:gridCol>
              </a:tblGrid>
              <a:tr h="23615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dirty="0" smtClean="0">
                          <a:solidFill>
                            <a:schemeClr val="bg1"/>
                          </a:solidFill>
                          <a:latin typeface="+mn-lt"/>
                        </a:rPr>
                        <a:t>Menu </a:t>
                      </a:r>
                      <a:r>
                        <a:rPr kumimoji="1" lang="en-US" altLang="ja-JP" sz="600" dirty="0" err="1" smtClean="0">
                          <a:solidFill>
                            <a:schemeClr val="bg1"/>
                          </a:solidFill>
                          <a:latin typeface="+mn-lt"/>
                        </a:rPr>
                        <a:t>group:Menu</a:t>
                      </a:r>
                      <a:endParaRPr kumimoji="1" lang="ja-JP" altLang="en-US" sz="6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dirty="0" smtClean="0">
                          <a:solidFill>
                            <a:schemeClr val="bg1"/>
                          </a:solidFill>
                          <a:latin typeface="+mn-lt"/>
                        </a:rPr>
                        <a:t>Item</a:t>
                      </a:r>
                      <a:endParaRPr kumimoji="1" lang="ja-JP" altLang="en-US" sz="6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dirty="0" smtClean="0">
                          <a:solidFill>
                            <a:schemeClr val="bg1"/>
                          </a:solidFill>
                          <a:latin typeface="+mn-lt"/>
                        </a:rPr>
                        <a:t>Registration</a:t>
                      </a:r>
                      <a:r>
                        <a:rPr kumimoji="1" lang="en-US" altLang="ja-JP" sz="6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method</a:t>
                      </a:r>
                      <a:endParaRPr kumimoji="1" lang="ja-JP" altLang="en-US" sz="6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dirty="0" smtClean="0">
                          <a:solidFill>
                            <a:schemeClr val="bg1"/>
                          </a:solidFill>
                          <a:latin typeface="+mn-lt"/>
                        </a:rPr>
                        <a:t>Movement</a:t>
                      </a:r>
                      <a:endParaRPr kumimoji="1" lang="ja-JP" altLang="en-US" sz="6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dirty="0" smtClean="0">
                          <a:solidFill>
                            <a:schemeClr val="bg1"/>
                          </a:solidFill>
                          <a:latin typeface="+mn-lt"/>
                        </a:rPr>
                        <a:t>Key</a:t>
                      </a:r>
                      <a:r>
                        <a:rPr kumimoji="1" lang="en-US" altLang="ja-JP" sz="6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Variable</a:t>
                      </a:r>
                      <a:br>
                        <a:rPr kumimoji="1" lang="en-US" altLang="ja-JP" sz="6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</a:br>
                      <a:r>
                        <a:rPr kumimoji="1" lang="en-US" altLang="ja-JP" sz="600" baseline="0" dirty="0" err="1" smtClean="0">
                          <a:solidFill>
                            <a:schemeClr val="bg1"/>
                          </a:solidFill>
                          <a:latin typeface="+mn-lt"/>
                        </a:rPr>
                        <a:t>Variable</a:t>
                      </a:r>
                      <a:r>
                        <a:rPr kumimoji="1" lang="en-US" altLang="ja-JP" sz="6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name</a:t>
                      </a:r>
                      <a:endParaRPr kumimoji="1" lang="ja-JP" altLang="en-US" sz="6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dirty="0" smtClean="0">
                          <a:solidFill>
                            <a:schemeClr val="bg1"/>
                          </a:solidFill>
                          <a:latin typeface="+mn-lt"/>
                        </a:rPr>
                        <a:t>Substitution</a:t>
                      </a:r>
                      <a:r>
                        <a:rPr kumimoji="1" lang="en-US" altLang="ja-JP" sz="6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order</a:t>
                      </a:r>
                      <a:endParaRPr kumimoji="1" lang="ja-JP" altLang="en-US" sz="6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2100011611:Susbtitution value:3:Install</a:t>
                      </a:r>
                      <a:r>
                        <a:rPr kumimoji="1" lang="en-US" altLang="ja-JP" sz="6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Package list</a:t>
                      </a:r>
                      <a:endParaRPr kumimoji="1" lang="ja-JP" altLang="en-US" sz="6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Parameter/Install Package/</a:t>
                      </a:r>
                      <a:r>
                        <a:rPr kumimoji="1" lang="en-US" altLang="ja-JP" sz="6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httpd</a:t>
                      </a:r>
                      <a:endParaRPr kumimoji="1" lang="en-US" altLang="ja-JP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Key type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1:PackageInstall</a:t>
                      </a:r>
                      <a:endParaRPr kumimoji="1" lang="ja-JP" altLang="en-US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1:VAR_packages</a:t>
                      </a:r>
                      <a:endParaRPr kumimoji="1" lang="ja-JP" altLang="en-US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kumimoji="1" lang="ja-JP" altLang="en-US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2100011611:Susbtitution value:3:Install</a:t>
                      </a:r>
                      <a:r>
                        <a:rPr kumimoji="1" lang="en-US" altLang="ja-JP" sz="6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Package list</a:t>
                      </a:r>
                      <a:endParaRPr kumimoji="1" lang="ja-JP" altLang="en-US" sz="6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Parameter/Install Package/</a:t>
                      </a:r>
                      <a:r>
                        <a:rPr kumimoji="1" lang="en-US" altLang="ja-JP" sz="6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mariadb</a:t>
                      </a:r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-server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Key type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1:PackageInstall</a:t>
                      </a:r>
                      <a:endParaRPr kumimoji="1" lang="ja-JP" altLang="en-US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1:VAR_packages</a:t>
                      </a:r>
                      <a:endParaRPr kumimoji="1" lang="ja-JP" altLang="en-US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kumimoji="1" lang="ja-JP" altLang="en-US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188765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2100011611:Susbtitution value:3:Install</a:t>
                      </a:r>
                      <a:r>
                        <a:rPr kumimoji="1" lang="en-US" altLang="ja-JP" sz="6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Package list</a:t>
                      </a:r>
                      <a:endParaRPr kumimoji="1" lang="ja-JP" altLang="en-US" sz="6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Parameter/Install Package/</a:t>
                      </a:r>
                      <a:r>
                        <a:rPr kumimoji="1" lang="en-US" altLang="ja-JP" sz="6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php</a:t>
                      </a:r>
                      <a:endParaRPr kumimoji="1" lang="en-US" altLang="ja-JP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Key type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1:PackageInstall</a:t>
                      </a:r>
                      <a:endParaRPr kumimoji="1" lang="ja-JP" altLang="en-US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1:VAR_packages</a:t>
                      </a:r>
                      <a:endParaRPr kumimoji="1" lang="ja-JP" altLang="en-US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kumimoji="1" lang="ja-JP" altLang="en-US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462752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2100011611:Susbtitution value:3:Install</a:t>
                      </a:r>
                      <a:r>
                        <a:rPr kumimoji="1" lang="en-US" altLang="ja-JP" sz="6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Package list</a:t>
                      </a:r>
                      <a:endParaRPr kumimoji="1" lang="ja-JP" altLang="en-US" sz="6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Parameter/Install Package/</a:t>
                      </a:r>
                      <a:r>
                        <a:rPr kumimoji="1" lang="en-US" altLang="ja-JP" sz="6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perl</a:t>
                      </a:r>
                      <a:endParaRPr kumimoji="1" lang="en-US" altLang="ja-JP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Key type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1:PackageInstall</a:t>
                      </a:r>
                      <a:endParaRPr kumimoji="1" lang="ja-JP" altLang="en-US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1:VAR_packages</a:t>
                      </a:r>
                      <a:endParaRPr kumimoji="1" lang="ja-JP" altLang="en-US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kumimoji="1" lang="ja-JP" altLang="en-US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802417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2100011611:Susbtitution value:3:Install</a:t>
                      </a:r>
                      <a:r>
                        <a:rPr kumimoji="1" lang="en-US" altLang="ja-JP" sz="6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Package list</a:t>
                      </a:r>
                      <a:endParaRPr kumimoji="1" lang="ja-JP" altLang="en-US" sz="6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Parameter/Install Package/python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Key type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1:PackageInstall</a:t>
                      </a:r>
                      <a:endParaRPr kumimoji="1" lang="ja-JP" altLang="en-US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1:VAR_packages</a:t>
                      </a:r>
                      <a:endParaRPr kumimoji="1" lang="ja-JP" altLang="en-US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kumimoji="1" lang="ja-JP" altLang="en-US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636958"/>
                  </a:ext>
                </a:extLst>
              </a:tr>
            </a:tbl>
          </a:graphicData>
        </a:graphic>
      </p:graphicFrame>
      <p:sp>
        <p:nvSpPr>
          <p:cNvPr id="54" name="円形吹き出し 53"/>
          <p:cNvSpPr/>
          <p:nvPr/>
        </p:nvSpPr>
        <p:spPr bwMode="auto">
          <a:xfrm>
            <a:off x="77382" y="4218861"/>
            <a:ext cx="301542" cy="312200"/>
          </a:xfrm>
          <a:prstGeom prst="wedgeEllipseCallout">
            <a:avLst>
              <a:gd name="adj1" fmla="val 315175"/>
              <a:gd name="adj2" fmla="val -112170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16" name="角丸四角形 15"/>
          <p:cNvSpPr/>
          <p:nvPr/>
        </p:nvSpPr>
        <p:spPr bwMode="auto">
          <a:xfrm>
            <a:off x="189313" y="3501010"/>
            <a:ext cx="843691" cy="288039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7" name="円形吹き出し 16"/>
          <p:cNvSpPr/>
          <p:nvPr/>
        </p:nvSpPr>
        <p:spPr bwMode="auto">
          <a:xfrm>
            <a:off x="99407" y="3007205"/>
            <a:ext cx="301542" cy="312200"/>
          </a:xfrm>
          <a:prstGeom prst="wedgeEllipseCallout">
            <a:avLst>
              <a:gd name="adj1" fmla="val 1386"/>
              <a:gd name="adj2" fmla="val 94126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400" b="1" dirty="0" smtClean="0">
                <a:latin typeface="+mn-ea"/>
              </a:rPr>
              <a:t>１</a:t>
            </a:r>
          </a:p>
        </p:txBody>
      </p:sp>
    </p:spTree>
    <p:extLst>
      <p:ext uri="{BB962C8B-B14F-4D97-AF65-F5344CB8AC3E}">
        <p14:creationId xmlns:p14="http://schemas.microsoft.com/office/powerpoint/2010/main" val="17949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38" y="1582644"/>
            <a:ext cx="6233981" cy="418775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sz="2200" dirty="0" smtClean="0"/>
              <a:t>3.4 </a:t>
            </a:r>
            <a:r>
              <a:rPr lang="en-US" altLang="ja-JP" sz="2200" dirty="0"/>
              <a:t>Link Parameter sheet item to Playbook variable (</a:t>
            </a:r>
            <a:r>
              <a:rPr lang="en-US" altLang="ja-JP" sz="2200" dirty="0" smtClean="0"/>
              <a:t>2/3)</a:t>
            </a:r>
            <a:endParaRPr lang="ja-JP" altLang="en-US" sz="2200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zh-TW" dirty="0"/>
              <a:t>Create "Substitution value auto-registration settings". </a:t>
            </a:r>
            <a:endParaRPr lang="en-US" altLang="ja-JP" dirty="0" smtClean="0"/>
          </a:p>
          <a:p>
            <a:pPr lvl="1"/>
            <a:r>
              <a:rPr lang="en-US" altLang="ja-JP" dirty="0"/>
              <a:t>Follow the table below and press the "Register" button</a:t>
            </a:r>
            <a:r>
              <a:rPr lang="en-US" altLang="ja-JP" dirty="0" smtClean="0"/>
              <a:t>.</a:t>
            </a:r>
            <a:endParaRPr lang="en-US" altLang="ja-JP" dirty="0"/>
          </a:p>
        </p:txBody>
      </p:sp>
      <p:sp>
        <p:nvSpPr>
          <p:cNvPr id="34" name="角丸四角形 33"/>
          <p:cNvSpPr/>
          <p:nvPr/>
        </p:nvSpPr>
        <p:spPr bwMode="auto">
          <a:xfrm>
            <a:off x="1312410" y="2967365"/>
            <a:ext cx="5112711" cy="886735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" name="角丸四角形 17"/>
          <p:cNvSpPr/>
          <p:nvPr/>
        </p:nvSpPr>
        <p:spPr bwMode="auto">
          <a:xfrm>
            <a:off x="335643" y="4641781"/>
            <a:ext cx="7836857" cy="1863914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ja-JP" sz="12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9" name="正方形/長方形 38"/>
          <p:cNvSpPr/>
          <p:nvPr/>
        </p:nvSpPr>
        <p:spPr bwMode="auto">
          <a:xfrm>
            <a:off x="6742049" y="1852201"/>
            <a:ext cx="2148045" cy="2826349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54" name="円形吹き出し 53"/>
          <p:cNvSpPr/>
          <p:nvPr/>
        </p:nvSpPr>
        <p:spPr bwMode="auto">
          <a:xfrm>
            <a:off x="3491446" y="3985473"/>
            <a:ext cx="301542" cy="312200"/>
          </a:xfrm>
          <a:prstGeom prst="wedgeEllipseCallout">
            <a:avLst>
              <a:gd name="adj1" fmla="val -124106"/>
              <a:gd name="adj2" fmla="val 3597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17" name="角丸四角形 16"/>
          <p:cNvSpPr/>
          <p:nvPr/>
        </p:nvSpPr>
        <p:spPr bwMode="auto">
          <a:xfrm>
            <a:off x="2248541" y="4025308"/>
            <a:ext cx="1008140" cy="272365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58964" y="4749656"/>
            <a:ext cx="5093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000" dirty="0"/>
              <a:t>The following table describes the 3 different variable link registration methods.</a:t>
            </a:r>
            <a:endParaRPr kumimoji="1" lang="ja-JP" altLang="en-US" sz="1000" dirty="0"/>
          </a:p>
        </p:txBody>
      </p:sp>
      <p:graphicFrame>
        <p:nvGraphicFramePr>
          <p:cNvPr id="24" name="表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197386"/>
              </p:ext>
            </p:extLst>
          </p:nvPr>
        </p:nvGraphicFramePr>
        <p:xfrm>
          <a:off x="627273" y="5033552"/>
          <a:ext cx="7329197" cy="105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6387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  <a:gridCol w="432060">
                  <a:extLst>
                    <a:ext uri="{9D8B030D-6E8A-4147-A177-3AD203B41FA5}">
                      <a16:colId xmlns:a16="http://schemas.microsoft.com/office/drawing/2014/main" val="1123245703"/>
                    </a:ext>
                  </a:extLst>
                </a:gridCol>
                <a:gridCol w="5400750">
                  <a:extLst>
                    <a:ext uri="{9D8B030D-6E8A-4147-A177-3AD203B41FA5}">
                      <a16:colId xmlns:a16="http://schemas.microsoft.com/office/drawing/2014/main" val="2885791894"/>
                    </a:ext>
                  </a:extLst>
                </a:gridCol>
              </a:tblGrid>
              <a:tr h="20073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 smtClean="0">
                          <a:solidFill>
                            <a:schemeClr val="bg1"/>
                          </a:solidFill>
                          <a:latin typeface="+mn-lt"/>
                        </a:rPr>
                        <a:t>Registration method</a:t>
                      </a:r>
                      <a:endParaRPr kumimoji="1" lang="ja-JP" altLang="en-US" sz="9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 smtClean="0">
                          <a:solidFill>
                            <a:schemeClr val="bg1"/>
                          </a:solidFill>
                          <a:latin typeface="+mn-lt"/>
                        </a:rPr>
                        <a:t>Use</a:t>
                      </a:r>
                      <a:endParaRPr kumimoji="1" lang="ja-JP" altLang="en-US" sz="9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900" dirty="0" smtClean="0">
                          <a:solidFill>
                            <a:schemeClr val="bg1"/>
                          </a:solidFill>
                          <a:latin typeface="+mn-lt"/>
                        </a:rPr>
                        <a:t>Description</a:t>
                      </a:r>
                      <a:endParaRPr kumimoji="1" lang="ja-JP" altLang="en-US" sz="9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20073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Value</a:t>
                      </a:r>
                      <a:r>
                        <a:rPr kumimoji="1" lang="ja-JP" altLang="en-US" sz="9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kumimoji="1" lang="en-US" altLang="ja-JP" sz="9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type</a:t>
                      </a:r>
                      <a:endParaRPr kumimoji="1" lang="ja-JP" altLang="en-US" sz="9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en-US" altLang="ja-JP" sz="9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Basic registration type. Links the value written in the table to the variable.</a:t>
                      </a:r>
                      <a:endParaRPr kumimoji="1" lang="ja-JP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  <a:tr h="20073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Key</a:t>
                      </a:r>
                      <a:r>
                        <a:rPr kumimoji="1" lang="ja-JP" altLang="en-US" sz="9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kumimoji="1" lang="en-US" altLang="ja-JP" sz="9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type</a:t>
                      </a:r>
                      <a:endParaRPr kumimoji="1" lang="ja-JP" altLang="en-US" sz="9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●</a:t>
                      </a:r>
                      <a:endParaRPr kumimoji="1" lang="en-US" altLang="ja-JP" sz="9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Links the table item (column name) to the variable. If the item's setting value is blank, it will not be linked.</a:t>
                      </a:r>
                      <a:endParaRPr kumimoji="1" lang="ja-JP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77840"/>
                  </a:ext>
                </a:extLst>
              </a:tr>
              <a:tr h="20073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Key-Value</a:t>
                      </a:r>
                      <a:r>
                        <a:rPr kumimoji="1" lang="ja-JP" altLang="en-US" sz="9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kumimoji="1" lang="en-US" altLang="ja-JP" sz="9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type</a:t>
                      </a:r>
                      <a:endParaRPr kumimoji="1" lang="ja-JP" altLang="en-US" sz="9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en-US" altLang="ja-JP" sz="9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Links both the item name (Key) and the setting value (Value) to the variable.</a:t>
                      </a:r>
                      <a:endParaRPr kumimoji="1" lang="ja-JP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498433"/>
                  </a:ext>
                </a:extLst>
              </a:tr>
            </a:tbl>
          </a:graphicData>
        </a:graphic>
      </p:graphicFrame>
      <p:sp>
        <p:nvSpPr>
          <p:cNvPr id="26" name="テキスト ボックス 25"/>
          <p:cNvSpPr txBox="1"/>
          <p:nvPr/>
        </p:nvSpPr>
        <p:spPr>
          <a:xfrm>
            <a:off x="553370" y="6054372"/>
            <a:ext cx="633518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/>
              <a:t>In this scenario, we want to assign the table items </a:t>
            </a:r>
            <a:r>
              <a:rPr lang="en-US" altLang="ja-JP" sz="900" dirty="0" smtClean="0"/>
              <a:t>(column </a:t>
            </a:r>
            <a:r>
              <a:rPr lang="en-US" altLang="ja-JP" sz="900" dirty="0"/>
              <a:t>name) to the Playbook as a specific value, so we will choose the "Key" registration method.</a:t>
            </a:r>
          </a:p>
          <a:p>
            <a:r>
              <a:rPr lang="en-US" altLang="ja-JP" sz="900" dirty="0"/>
              <a:t>For more information, please see the </a:t>
            </a:r>
            <a:r>
              <a:rPr lang="en-US" altLang="ja-JP" sz="900" dirty="0">
                <a:hlinkClick r:id="rId3"/>
              </a:rPr>
              <a:t>Exastro_System_Operation_and_Construction_Efficiency_Guide</a:t>
            </a:r>
            <a:endParaRPr kumimoji="1" lang="ja-JP" altLang="en-US" sz="900" dirty="0"/>
          </a:p>
        </p:txBody>
      </p:sp>
      <p:sp>
        <p:nvSpPr>
          <p:cNvPr id="40" name="角丸四角形 39"/>
          <p:cNvSpPr/>
          <p:nvPr/>
        </p:nvSpPr>
        <p:spPr bwMode="auto">
          <a:xfrm>
            <a:off x="6814060" y="198369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Uploading Playbook </a:t>
            </a:r>
          </a:p>
          <a:p>
            <a:pPr algn="ctr"/>
            <a:r>
              <a:rPr lang="en-US" altLang="ja-JP" sz="800" b="1" dirty="0">
                <a:latin typeface="+mn-ea"/>
              </a:rPr>
              <a:t>and linking it to a job(Movement)</a:t>
            </a:r>
          </a:p>
        </p:txBody>
      </p:sp>
      <p:sp>
        <p:nvSpPr>
          <p:cNvPr id="42" name="角丸四角形 41"/>
          <p:cNvSpPr/>
          <p:nvPr/>
        </p:nvSpPr>
        <p:spPr bwMode="auto">
          <a:xfrm>
            <a:off x="6814060" y="2875891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Configure CMDB Data sheet</a:t>
            </a:r>
          </a:p>
          <a:p>
            <a:pPr algn="ctr"/>
            <a:r>
              <a:rPr lang="en-US" altLang="ja-JP" sz="900" b="1" dirty="0">
                <a:latin typeface="+mn-ea"/>
              </a:rPr>
              <a:t>and 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44" name="角丸四角形 43"/>
          <p:cNvSpPr/>
          <p:nvPr/>
        </p:nvSpPr>
        <p:spPr bwMode="auto">
          <a:xfrm>
            <a:off x="6814060" y="331932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Datasheet</a:t>
            </a:r>
          </a:p>
        </p:txBody>
      </p:sp>
      <p:sp>
        <p:nvSpPr>
          <p:cNvPr id="45" name="角丸四角形 44"/>
          <p:cNvSpPr/>
          <p:nvPr/>
        </p:nvSpPr>
        <p:spPr bwMode="auto">
          <a:xfrm>
            <a:off x="6814060" y="420619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Register target (Linux machine)</a:t>
            </a:r>
          </a:p>
          <a:p>
            <a:pPr algn="ctr"/>
            <a:r>
              <a:rPr lang="en-US" altLang="ja-JP" sz="800" b="1" dirty="0">
                <a:latin typeface="+mn-ea"/>
              </a:rPr>
              <a:t>to Device list.</a:t>
            </a:r>
            <a:endParaRPr lang="ja-JP" altLang="en-US" sz="800" b="1" dirty="0">
              <a:latin typeface="+mn-ea"/>
            </a:endParaRPr>
          </a:p>
        </p:txBody>
      </p:sp>
      <p:sp>
        <p:nvSpPr>
          <p:cNvPr id="35" name="角丸四角形 34"/>
          <p:cNvSpPr/>
          <p:nvPr/>
        </p:nvSpPr>
        <p:spPr bwMode="auto">
          <a:xfrm>
            <a:off x="6816301" y="3762627"/>
            <a:ext cx="2004289" cy="366867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Link Parameter sheet item </a:t>
            </a:r>
          </a:p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to Playbook variable.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14060" y="2432455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Implementing job (Movement)</a:t>
            </a:r>
          </a:p>
          <a:p>
            <a:pPr algn="ctr"/>
            <a:r>
              <a:rPr lang="en-US" altLang="ja-JP" sz="900" b="1" dirty="0">
                <a:latin typeface="+mn-ea"/>
              </a:rPr>
              <a:t>into Jobflow (Conductor)</a:t>
            </a:r>
          </a:p>
        </p:txBody>
      </p:sp>
      <p:sp>
        <p:nvSpPr>
          <p:cNvPr id="22" name="円形吹き出し 21"/>
          <p:cNvSpPr/>
          <p:nvPr/>
        </p:nvSpPr>
        <p:spPr bwMode="auto">
          <a:xfrm>
            <a:off x="55698" y="4427149"/>
            <a:ext cx="559890" cy="540000"/>
          </a:xfrm>
          <a:prstGeom prst="wedgeEllipseCallout">
            <a:avLst>
              <a:gd name="adj1" fmla="val -47172"/>
              <a:gd name="adj2" fmla="val -125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Poin</a:t>
            </a:r>
            <a:r>
              <a:rPr lang="en-US" altLang="ja-JP" sz="1400" b="1" dirty="0">
                <a:latin typeface="+mn-ea"/>
              </a:rPr>
              <a:t>t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730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35" y="1916790"/>
            <a:ext cx="6489227" cy="403256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sz="2200" dirty="0" smtClean="0"/>
              <a:t>3.4 </a:t>
            </a:r>
            <a:r>
              <a:rPr lang="en-US" altLang="ja-JP" sz="2200" dirty="0"/>
              <a:t>Link Parameter sheet item to Playbook variable (</a:t>
            </a:r>
            <a:r>
              <a:rPr lang="en-US" altLang="ja-JP" sz="2200" dirty="0" smtClean="0"/>
              <a:t>3/3)</a:t>
            </a:r>
            <a:endParaRPr lang="ja-JP" altLang="en-US" sz="2200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zh-TW" dirty="0" smtClean="0"/>
              <a:t>Create </a:t>
            </a:r>
            <a:r>
              <a:rPr lang="en-US" altLang="zh-TW" dirty="0"/>
              <a:t>"Substitution value auto-registration settings".</a:t>
            </a:r>
            <a:endParaRPr lang="en-US" altLang="ja-JP" dirty="0"/>
          </a:p>
          <a:p>
            <a:pPr marL="180000" lvl="1" indent="0">
              <a:buNone/>
            </a:pPr>
            <a:r>
              <a:rPr lang="en-US" altLang="ja-JP" dirty="0"/>
              <a:t>Use the Display filter to check that you have </a:t>
            </a:r>
            <a:r>
              <a:rPr lang="en-US" altLang="ja-JP" dirty="0" smtClean="0"/>
              <a:t>registered </a:t>
            </a:r>
            <a:r>
              <a:rPr lang="en-US" altLang="ja-JP" dirty="0"/>
              <a:t>5 items.</a:t>
            </a:r>
          </a:p>
          <a:p>
            <a:pPr marL="180000" lvl="1" indent="0">
              <a:buNone/>
            </a:pPr>
            <a:r>
              <a:rPr lang="en-US" altLang="ja-JP" dirty="0"/>
              <a:t>This will end the preparation operations. </a:t>
            </a:r>
            <a:endParaRPr lang="ja-JP" altLang="en-US" dirty="0"/>
          </a:p>
        </p:txBody>
      </p:sp>
      <p:sp>
        <p:nvSpPr>
          <p:cNvPr id="34" name="角丸四角形 33"/>
          <p:cNvSpPr/>
          <p:nvPr/>
        </p:nvSpPr>
        <p:spPr bwMode="auto">
          <a:xfrm>
            <a:off x="1246478" y="4296082"/>
            <a:ext cx="5341802" cy="1050851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9" name="正方形/長方形 38"/>
          <p:cNvSpPr/>
          <p:nvPr/>
        </p:nvSpPr>
        <p:spPr bwMode="auto">
          <a:xfrm>
            <a:off x="6742049" y="1852201"/>
            <a:ext cx="2148045" cy="2826349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40" name="角丸四角形 39"/>
          <p:cNvSpPr/>
          <p:nvPr/>
        </p:nvSpPr>
        <p:spPr bwMode="auto">
          <a:xfrm>
            <a:off x="6814060" y="198369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Uploading Playbook </a:t>
            </a:r>
          </a:p>
          <a:p>
            <a:pPr algn="ctr"/>
            <a:r>
              <a:rPr lang="en-US" altLang="ja-JP" sz="800" b="1" dirty="0">
                <a:latin typeface="+mn-ea"/>
              </a:rPr>
              <a:t>and linking it to a job(Movement)</a:t>
            </a:r>
          </a:p>
        </p:txBody>
      </p:sp>
      <p:sp>
        <p:nvSpPr>
          <p:cNvPr id="42" name="角丸四角形 41"/>
          <p:cNvSpPr/>
          <p:nvPr/>
        </p:nvSpPr>
        <p:spPr bwMode="auto">
          <a:xfrm>
            <a:off x="6814060" y="2875891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Configure CMDB Data sheet</a:t>
            </a:r>
          </a:p>
          <a:p>
            <a:pPr algn="ctr"/>
            <a:r>
              <a:rPr lang="en-US" altLang="ja-JP" sz="900" b="1" dirty="0">
                <a:latin typeface="+mn-ea"/>
              </a:rPr>
              <a:t>and 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44" name="角丸四角形 43"/>
          <p:cNvSpPr/>
          <p:nvPr/>
        </p:nvSpPr>
        <p:spPr bwMode="auto">
          <a:xfrm>
            <a:off x="6814060" y="331932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Datasheet</a:t>
            </a:r>
          </a:p>
        </p:txBody>
      </p:sp>
      <p:sp>
        <p:nvSpPr>
          <p:cNvPr id="45" name="角丸四角形 44"/>
          <p:cNvSpPr/>
          <p:nvPr/>
        </p:nvSpPr>
        <p:spPr bwMode="auto">
          <a:xfrm>
            <a:off x="6814060" y="420619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Register target (Linux machine)</a:t>
            </a:r>
          </a:p>
          <a:p>
            <a:pPr algn="ctr"/>
            <a:r>
              <a:rPr lang="en-US" altLang="ja-JP" sz="800" b="1" dirty="0">
                <a:latin typeface="+mn-ea"/>
              </a:rPr>
              <a:t>to Device list.</a:t>
            </a:r>
            <a:endParaRPr lang="ja-JP" altLang="en-US" sz="800" b="1" dirty="0">
              <a:latin typeface="+mn-ea"/>
            </a:endParaRPr>
          </a:p>
        </p:txBody>
      </p:sp>
      <p:sp>
        <p:nvSpPr>
          <p:cNvPr id="35" name="角丸四角形 34"/>
          <p:cNvSpPr/>
          <p:nvPr/>
        </p:nvSpPr>
        <p:spPr bwMode="auto">
          <a:xfrm>
            <a:off x="6816301" y="3762627"/>
            <a:ext cx="2004289" cy="366867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Link Parameter sheet item </a:t>
            </a:r>
          </a:p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to Playbook variable.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14060" y="2432455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Implementing job (Movement)</a:t>
            </a:r>
          </a:p>
          <a:p>
            <a:pPr algn="ctr"/>
            <a:r>
              <a:rPr lang="en-US" altLang="ja-JP" sz="900" b="1" dirty="0">
                <a:latin typeface="+mn-ea"/>
              </a:rPr>
              <a:t>into Jobflow (Conductor)</a:t>
            </a:r>
          </a:p>
        </p:txBody>
      </p:sp>
      <p:sp>
        <p:nvSpPr>
          <p:cNvPr id="54" name="円形吹き出し 53"/>
          <p:cNvSpPr/>
          <p:nvPr/>
        </p:nvSpPr>
        <p:spPr bwMode="auto">
          <a:xfrm>
            <a:off x="793306" y="2833119"/>
            <a:ext cx="301542" cy="312200"/>
          </a:xfrm>
          <a:prstGeom prst="wedgeEllipseCallout">
            <a:avLst>
              <a:gd name="adj1" fmla="val 82650"/>
              <a:gd name="adj2" fmla="val -4390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17" name="角丸四角形 16"/>
          <p:cNvSpPr/>
          <p:nvPr/>
        </p:nvSpPr>
        <p:spPr bwMode="auto">
          <a:xfrm>
            <a:off x="1246478" y="2799321"/>
            <a:ext cx="5125772" cy="765255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" name="角丸四角形 17"/>
          <p:cNvSpPr/>
          <p:nvPr/>
        </p:nvSpPr>
        <p:spPr bwMode="auto">
          <a:xfrm>
            <a:off x="1562510" y="3972256"/>
            <a:ext cx="2937480" cy="246101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Check that 5 items are registered</a:t>
            </a:r>
            <a:endParaRPr lang="en-US" altLang="ja-JP" sz="1200" dirty="0">
              <a:latin typeface="+mn-ea"/>
            </a:endParaRPr>
          </a:p>
        </p:txBody>
      </p:sp>
      <p:sp>
        <p:nvSpPr>
          <p:cNvPr id="25" name="角丸四角形 24"/>
          <p:cNvSpPr/>
          <p:nvPr/>
        </p:nvSpPr>
        <p:spPr bwMode="auto">
          <a:xfrm>
            <a:off x="1180117" y="3535154"/>
            <a:ext cx="1008141" cy="193415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7" name="円形吹き出し 26"/>
          <p:cNvSpPr/>
          <p:nvPr/>
        </p:nvSpPr>
        <p:spPr bwMode="auto">
          <a:xfrm>
            <a:off x="740330" y="3488850"/>
            <a:ext cx="301542" cy="312200"/>
          </a:xfrm>
          <a:prstGeom prst="wedgeEllipseCallout">
            <a:avLst>
              <a:gd name="adj1" fmla="val 82650"/>
              <a:gd name="adj2" fmla="val -4390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4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8" name="円形吹き出し 27"/>
          <p:cNvSpPr/>
          <p:nvPr/>
        </p:nvSpPr>
        <p:spPr bwMode="auto">
          <a:xfrm>
            <a:off x="1331549" y="3919293"/>
            <a:ext cx="301542" cy="312200"/>
          </a:xfrm>
          <a:prstGeom prst="wedgeEllipseCallout">
            <a:avLst>
              <a:gd name="adj1" fmla="val -52"/>
              <a:gd name="adj2" fmla="val 120753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5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522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388" y="3045072"/>
            <a:ext cx="8784000" cy="467239"/>
          </a:xfrm>
        </p:spPr>
        <p:txBody>
          <a:bodyPr/>
          <a:lstStyle/>
          <a:p>
            <a:r>
              <a:rPr lang="en-US" altLang="ja-JP" dirty="0" smtClean="0"/>
              <a:t>4.</a:t>
            </a:r>
            <a:r>
              <a:rPr lang="ja-JP" altLang="en-US" dirty="0" smtClean="0"/>
              <a:t>　</a:t>
            </a:r>
            <a:r>
              <a:rPr lang="en-US" altLang="ja-JP" dirty="0" smtClean="0">
                <a:latin typeface="+mn-ea"/>
              </a:rPr>
              <a:t>Execution (First time)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1104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19672" y="116540"/>
            <a:ext cx="7344000" cy="405683"/>
          </a:xfrm>
        </p:spPr>
        <p:txBody>
          <a:bodyPr/>
          <a:lstStyle/>
          <a:p>
            <a:r>
              <a:rPr lang="en-US" altLang="ja-JP" dirty="0" smtClean="0"/>
              <a:t>Table of Contents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 bwMode="auto">
          <a:xfrm>
            <a:off x="1619672" y="620610"/>
            <a:ext cx="7345020" cy="6335884"/>
          </a:xfrm>
          <a:prstGeom prst="rect">
            <a:avLst/>
          </a:prstGeom>
          <a:noFill/>
          <a:ln w="12700">
            <a:noFill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1600" dirty="0" smtClean="0"/>
              <a:t>５．</a:t>
            </a:r>
            <a:r>
              <a:rPr lang="en-US" altLang="ja-JP" sz="1600" dirty="0" smtClean="0"/>
              <a:t>Execution (Second time)</a:t>
            </a:r>
            <a:endParaRPr lang="en-US" altLang="ja-JP" sz="1600" dirty="0"/>
          </a:p>
          <a:p>
            <a:pPr lvl="1"/>
            <a:r>
              <a:rPr lang="en-US" altLang="ja-JP" sz="1600" dirty="0"/>
              <a:t>5.1</a:t>
            </a:r>
            <a:r>
              <a:rPr lang="ja-JP" altLang="en-US" sz="1600" dirty="0"/>
              <a:t>　</a:t>
            </a:r>
            <a:r>
              <a:rPr lang="en-US" altLang="ja-JP" sz="1600" dirty="0" smtClean="0">
                <a:hlinkClick r:id="rId2" action="ppaction://hlinksldjump"/>
              </a:rPr>
              <a:t>Register Operation name (Operation)</a:t>
            </a:r>
            <a:endParaRPr lang="en-US" altLang="ja-JP" sz="1600" dirty="0"/>
          </a:p>
          <a:p>
            <a:pPr lvl="1"/>
            <a:r>
              <a:rPr lang="en-US" altLang="ja-JP" sz="1600" dirty="0"/>
              <a:t>5.2</a:t>
            </a:r>
            <a:r>
              <a:rPr lang="ja-JP" altLang="en-US" sz="1600" dirty="0"/>
              <a:t>　</a:t>
            </a:r>
            <a:r>
              <a:rPr lang="en-US" altLang="ja-JP" sz="1600" dirty="0" smtClean="0">
                <a:hlinkClick r:id="rId3" action="ppaction://hlinksldjump"/>
              </a:rPr>
              <a:t>Register data to Parameter sheet</a:t>
            </a:r>
            <a:endParaRPr lang="en-US" altLang="ja-JP" sz="1600" dirty="0"/>
          </a:p>
          <a:p>
            <a:pPr lvl="1"/>
            <a:r>
              <a:rPr lang="en-US" altLang="ja-JP" sz="1600" dirty="0"/>
              <a:t>5.3</a:t>
            </a:r>
            <a:r>
              <a:rPr lang="ja-JP" altLang="en-US" sz="1600" dirty="0"/>
              <a:t>　</a:t>
            </a:r>
            <a:r>
              <a:rPr lang="en-US" altLang="ja-JP" sz="1600" dirty="0" smtClean="0">
                <a:hlinkClick r:id="rId4" action="ppaction://hlinksldjump"/>
              </a:rPr>
              <a:t>Execute Jobflow (Conductor)</a:t>
            </a:r>
            <a:endParaRPr lang="ja-JP" altLang="en-US" sz="1600" dirty="0"/>
          </a:p>
          <a:p>
            <a:pPr lvl="1"/>
            <a:r>
              <a:rPr lang="en-US" altLang="ja-JP" sz="1600" dirty="0"/>
              <a:t>5.4   </a:t>
            </a:r>
            <a:r>
              <a:rPr lang="en-US" altLang="ja-JP" sz="1600" dirty="0" smtClean="0">
                <a:hlinkClick r:id="rId5" action="ppaction://hlinksldjump"/>
              </a:rPr>
              <a:t>Check Execution results</a:t>
            </a:r>
            <a:endParaRPr lang="en-US" altLang="ja-JP" sz="1600" dirty="0"/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/>
          </a:p>
          <a:p>
            <a:r>
              <a:rPr lang="ja-JP" altLang="en-US" sz="1600" dirty="0" smtClean="0"/>
              <a:t>６．</a:t>
            </a:r>
            <a:r>
              <a:rPr lang="en-US" altLang="ja-JP" sz="1600" dirty="0"/>
              <a:t> Checking the CMDB Parameter history </a:t>
            </a:r>
            <a:endParaRPr lang="en-US" altLang="ja-JP" sz="1600" dirty="0" smtClean="0"/>
          </a:p>
          <a:p>
            <a:pPr lvl="1"/>
            <a:r>
              <a:rPr lang="en-US" altLang="ja-JP" sz="1600" dirty="0" smtClean="0"/>
              <a:t>6.1</a:t>
            </a:r>
            <a:r>
              <a:rPr lang="ja-JP" altLang="en-US" sz="1600" dirty="0"/>
              <a:t>　</a:t>
            </a:r>
            <a:r>
              <a:rPr lang="en-US" altLang="ja-JP" sz="1600" dirty="0" smtClean="0">
                <a:hlinkClick r:id="rId6" action="ppaction://hlinksldjump"/>
              </a:rPr>
              <a:t>Executing operations and History Management</a:t>
            </a:r>
            <a:endParaRPr lang="en-US" altLang="ja-JP" sz="1600" dirty="0" smtClean="0"/>
          </a:p>
          <a:p>
            <a:pPr lvl="1"/>
            <a:r>
              <a:rPr lang="en-US" altLang="ja-JP" sz="1600" dirty="0" smtClean="0"/>
              <a:t>6.2</a:t>
            </a:r>
            <a:r>
              <a:rPr lang="ja-JP" altLang="en-US" sz="1600" dirty="0" smtClean="0"/>
              <a:t>　</a:t>
            </a:r>
            <a:r>
              <a:rPr lang="en-US" altLang="ja-JP" sz="1600" dirty="0" smtClean="0">
                <a:hlinkClick r:id="rId7" action="ppaction://hlinksldjump"/>
              </a:rPr>
              <a:t>Checking the CMDB Parameter history </a:t>
            </a:r>
            <a:endParaRPr lang="en-US" altLang="ja-JP" sz="1600" dirty="0" smtClean="0"/>
          </a:p>
          <a:p>
            <a:pPr lvl="1"/>
            <a:endParaRPr lang="en-US" altLang="ja-JP" sz="1600" dirty="0"/>
          </a:p>
          <a:p>
            <a:r>
              <a:rPr lang="en-US" altLang="ja-JP" sz="1600" dirty="0"/>
              <a:t>A</a:t>
            </a:r>
            <a:r>
              <a:rPr lang="ja-JP" altLang="en-US" sz="1600" dirty="0"/>
              <a:t>　</a:t>
            </a:r>
            <a:r>
              <a:rPr lang="en-US" altLang="ja-JP" sz="1600" dirty="0" smtClean="0"/>
              <a:t>Appendix</a:t>
            </a:r>
            <a:endParaRPr lang="en-US" altLang="ja-JP" sz="1600" dirty="0"/>
          </a:p>
          <a:p>
            <a:r>
              <a:rPr lang="ja-JP" altLang="en-US" sz="1600" dirty="0" smtClean="0"/>
              <a:t>　　</a:t>
            </a:r>
            <a:r>
              <a:rPr lang="en-US" altLang="ja-JP" sz="1600" dirty="0" smtClean="0"/>
              <a:t>Reference</a:t>
            </a:r>
            <a:r>
              <a:rPr lang="ja-JP" altLang="en-US" sz="1600" dirty="0" smtClean="0"/>
              <a:t>①</a:t>
            </a:r>
            <a:r>
              <a:rPr lang="ja-JP" altLang="en-US" sz="1600" dirty="0"/>
              <a:t>　</a:t>
            </a:r>
            <a:r>
              <a:rPr lang="en-US" altLang="ja-JP" sz="1600" dirty="0" smtClean="0">
                <a:hlinkClick r:id="rId8" action="ppaction://hlinksldjump"/>
              </a:rPr>
              <a:t>【</a:t>
            </a:r>
            <a:r>
              <a:rPr lang="en-US" altLang="ja-JP" sz="1600" dirty="0" err="1" smtClean="0">
                <a:hlinkClick r:id="rId8" action="ppaction://hlinksldjump"/>
              </a:rPr>
              <a:t>Ansible-Legacy】Single</a:t>
            </a:r>
            <a:r>
              <a:rPr lang="en-US" altLang="ja-JP" sz="1600" dirty="0" smtClean="0">
                <a:hlinkClick r:id="rId8" action="ppaction://hlinksldjump"/>
              </a:rPr>
              <a:t> Execution</a:t>
            </a:r>
            <a:endParaRPr lang="en-US" altLang="ja-JP" sz="1600" dirty="0"/>
          </a:p>
          <a:p>
            <a:r>
              <a:rPr lang="ja-JP" altLang="en-US" sz="1600" dirty="0"/>
              <a:t>　　</a:t>
            </a:r>
            <a:r>
              <a:rPr lang="en-US" altLang="ja-JP" sz="1600" dirty="0" smtClean="0"/>
              <a:t>Reference</a:t>
            </a:r>
            <a:r>
              <a:rPr lang="ja-JP" altLang="en-US" sz="1600" dirty="0" smtClean="0"/>
              <a:t>②</a:t>
            </a:r>
            <a:r>
              <a:rPr lang="ja-JP" altLang="en-US" sz="1600" dirty="0"/>
              <a:t>　</a:t>
            </a:r>
            <a:r>
              <a:rPr lang="en-US" altLang="ja-JP" sz="1600" dirty="0">
                <a:hlinkClick r:id="rId9" action="ppaction://hlinksldjump"/>
              </a:rPr>
              <a:t>【</a:t>
            </a:r>
            <a:r>
              <a:rPr lang="en-US" altLang="ja-JP" sz="1600" dirty="0" err="1" smtClean="0">
                <a:hlinkClick r:id="rId9" action="ppaction://hlinksldjump"/>
              </a:rPr>
              <a:t>Ansible-Legacy】Execution</a:t>
            </a:r>
            <a:r>
              <a:rPr lang="en-US" altLang="ja-JP" sz="1600" dirty="0" smtClean="0">
                <a:hlinkClick r:id="rId9" action="ppaction://hlinksldjump"/>
              </a:rPr>
              <a:t> check</a:t>
            </a:r>
            <a:endParaRPr lang="en-US" altLang="ja-JP" sz="1600" dirty="0"/>
          </a:p>
          <a:p>
            <a:r>
              <a:rPr lang="ja-JP" altLang="en-US" sz="1600" dirty="0"/>
              <a:t>　　</a:t>
            </a:r>
            <a:endParaRPr lang="en-US" altLang="ja-JP" sz="1600" dirty="0" smtClean="0"/>
          </a:p>
        </p:txBody>
      </p:sp>
    </p:spTree>
    <p:extLst>
      <p:ext uri="{BB962C8B-B14F-4D97-AF65-F5344CB8AC3E}">
        <p14:creationId xmlns:p14="http://schemas.microsoft.com/office/powerpoint/2010/main" val="308445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タイトル 1"/>
          <p:cNvSpPr txBox="1">
            <a:spLocks/>
          </p:cNvSpPr>
          <p:nvPr/>
        </p:nvSpPr>
        <p:spPr bwMode="gray">
          <a:xfrm>
            <a:off x="107380" y="115200"/>
            <a:ext cx="8784000" cy="468000"/>
          </a:xfrm>
          <a:prstGeom prst="rect">
            <a:avLst/>
          </a:prstGeom>
        </p:spPr>
        <p:txBody>
          <a:bodyPr vert="horz" lIns="91440" tIns="36000" rIns="91440" bIns="0" rtlCol="0"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ja-JP" altLang="en-US" sz="24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r>
              <a:rPr lang="en-US" altLang="ja-JP" kern="0" dirty="0" smtClean="0"/>
              <a:t>4.1 </a:t>
            </a:r>
            <a:r>
              <a:rPr lang="en-US" altLang="ja-JP" kern="0" dirty="0"/>
              <a:t>Register target (Linux machine) to Device </a:t>
            </a:r>
            <a:r>
              <a:rPr lang="en-US" altLang="ja-JP" kern="0" dirty="0" smtClean="0"/>
              <a:t>list</a:t>
            </a:r>
            <a:r>
              <a:rPr lang="en-US" altLang="ja-JP" kern="0" dirty="0"/>
              <a:t> </a:t>
            </a:r>
            <a:r>
              <a:rPr lang="en-US" altLang="ja-JP" kern="0" dirty="0" smtClean="0"/>
              <a:t>(1/3)</a:t>
            </a:r>
            <a:endParaRPr lang="ja-JP" altLang="en-US" kern="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17" y="2161188"/>
            <a:ext cx="6086094" cy="4293870"/>
          </a:xfrm>
          <a:prstGeom prst="rect">
            <a:avLst/>
          </a:prstGeom>
        </p:spPr>
      </p:pic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Register </a:t>
            </a:r>
            <a:r>
              <a:rPr lang="en-US" altLang="ja-JP" dirty="0"/>
              <a:t>target host to "Device list".</a:t>
            </a:r>
          </a:p>
          <a:p>
            <a:pPr lvl="1"/>
            <a:r>
              <a:rPr lang="en-US" altLang="ja-JP" dirty="0"/>
              <a:t>First, we will have to register the target host to which we will install packages to</a:t>
            </a:r>
            <a:r>
              <a:rPr lang="en-US" altLang="ja-JP" dirty="0" smtClean="0"/>
              <a:t>.</a:t>
            </a:r>
          </a:p>
          <a:p>
            <a:pPr marL="180000" lvl="1" indent="0">
              <a:buNone/>
            </a:pPr>
            <a:r>
              <a:rPr lang="ja-JP" altLang="en-US" dirty="0" smtClean="0"/>
              <a:t> </a:t>
            </a:r>
            <a:r>
              <a:rPr lang="en-US" altLang="ja-JP" dirty="0"/>
              <a:t>From the "Basic Console" Menu group, go to the "Device list" menu</a:t>
            </a:r>
            <a:r>
              <a:rPr lang="en-US" altLang="ja-JP" dirty="0" smtClean="0"/>
              <a:t>.</a:t>
            </a:r>
            <a:br>
              <a:rPr lang="en-US" altLang="ja-JP" dirty="0" smtClean="0"/>
            </a:br>
            <a:r>
              <a:rPr lang="en-US" altLang="ja-JP" dirty="0" smtClean="0"/>
              <a:t>  </a:t>
            </a:r>
            <a:r>
              <a:rPr lang="en-US" altLang="ja-JP" dirty="0"/>
              <a:t>Fill in the information written in the table below.   </a:t>
            </a:r>
          </a:p>
        </p:txBody>
      </p:sp>
      <p:sp>
        <p:nvSpPr>
          <p:cNvPr id="9" name="角丸四角形 8"/>
          <p:cNvSpPr/>
          <p:nvPr/>
        </p:nvSpPr>
        <p:spPr bwMode="auto">
          <a:xfrm>
            <a:off x="1516133" y="3533715"/>
            <a:ext cx="4937319" cy="1175103"/>
          </a:xfrm>
          <a:prstGeom prst="roundRect">
            <a:avLst>
              <a:gd name="adj" fmla="val 4611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8" name="正方形/長方形 27"/>
          <p:cNvSpPr/>
          <p:nvPr/>
        </p:nvSpPr>
        <p:spPr bwMode="auto">
          <a:xfrm>
            <a:off x="6742049" y="1852201"/>
            <a:ext cx="2148045" cy="2826349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1" name="角丸四角形 30"/>
          <p:cNvSpPr/>
          <p:nvPr/>
        </p:nvSpPr>
        <p:spPr bwMode="auto">
          <a:xfrm>
            <a:off x="6814060" y="198369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Uploading Playbook </a:t>
            </a:r>
          </a:p>
          <a:p>
            <a:pPr algn="ctr"/>
            <a:r>
              <a:rPr lang="en-US" altLang="ja-JP" sz="800" b="1" dirty="0">
                <a:latin typeface="+mn-ea"/>
              </a:rPr>
              <a:t>and linking it to a job(Movement)</a:t>
            </a:r>
          </a:p>
        </p:txBody>
      </p:sp>
      <p:sp>
        <p:nvSpPr>
          <p:cNvPr id="32" name="角丸四角形 31"/>
          <p:cNvSpPr/>
          <p:nvPr/>
        </p:nvSpPr>
        <p:spPr bwMode="auto">
          <a:xfrm>
            <a:off x="6814060" y="2875891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Configure CMDB Data sheet</a:t>
            </a:r>
          </a:p>
          <a:p>
            <a:pPr algn="ctr"/>
            <a:r>
              <a:rPr lang="en-US" altLang="ja-JP" sz="900" b="1" dirty="0">
                <a:latin typeface="+mn-ea"/>
              </a:rPr>
              <a:t>and 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3" name="角丸四角形 32"/>
          <p:cNvSpPr/>
          <p:nvPr/>
        </p:nvSpPr>
        <p:spPr bwMode="auto">
          <a:xfrm>
            <a:off x="6814060" y="331932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Datasheet</a:t>
            </a:r>
          </a:p>
        </p:txBody>
      </p:sp>
      <p:sp>
        <p:nvSpPr>
          <p:cNvPr id="36" name="角丸四角形 35"/>
          <p:cNvSpPr/>
          <p:nvPr/>
        </p:nvSpPr>
        <p:spPr bwMode="auto">
          <a:xfrm>
            <a:off x="6814060" y="2432455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Implementing job (Movement)</a:t>
            </a:r>
          </a:p>
          <a:p>
            <a:pPr algn="ctr"/>
            <a:r>
              <a:rPr lang="en-US" altLang="ja-JP" sz="900" b="1" dirty="0">
                <a:latin typeface="+mn-ea"/>
              </a:rPr>
              <a:t>into Jobflow (Conductor)</a:t>
            </a:r>
          </a:p>
        </p:txBody>
      </p:sp>
      <p:sp>
        <p:nvSpPr>
          <p:cNvPr id="37" name="角丸四角形 36"/>
          <p:cNvSpPr/>
          <p:nvPr/>
        </p:nvSpPr>
        <p:spPr bwMode="auto">
          <a:xfrm>
            <a:off x="6813926" y="4211370"/>
            <a:ext cx="2004289" cy="366867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Register target (Linux machine)</a:t>
            </a:r>
          </a:p>
          <a:p>
            <a:pPr algn="ctr"/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to Device list.</a:t>
            </a:r>
            <a:endParaRPr lang="ja-JP" altLang="en-US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8" name="角丸四角形 37"/>
          <p:cNvSpPr/>
          <p:nvPr/>
        </p:nvSpPr>
        <p:spPr bwMode="auto">
          <a:xfrm>
            <a:off x="6814060" y="376276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Link Parameter sheet item </a:t>
            </a:r>
          </a:p>
          <a:p>
            <a:pPr algn="ctr"/>
            <a:r>
              <a:rPr lang="en-US" altLang="ja-JP" sz="900" b="1" dirty="0">
                <a:latin typeface="+mn-ea"/>
              </a:rPr>
              <a:t>to Playbook variable.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21" name="角丸四角形 20"/>
          <p:cNvSpPr/>
          <p:nvPr/>
        </p:nvSpPr>
        <p:spPr bwMode="auto">
          <a:xfrm>
            <a:off x="517483" y="4909470"/>
            <a:ext cx="6142807" cy="781077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200" dirty="0">
              <a:solidFill>
                <a:srgbClr val="FF0000"/>
              </a:solidFill>
              <a:latin typeface="+mn-ea"/>
            </a:endParaRPr>
          </a:p>
        </p:txBody>
      </p:sp>
      <p:graphicFrame>
        <p:nvGraphicFramePr>
          <p:cNvPr id="22" name="表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554320"/>
              </p:ext>
            </p:extLst>
          </p:nvPr>
        </p:nvGraphicFramePr>
        <p:xfrm>
          <a:off x="653088" y="5046497"/>
          <a:ext cx="5889117" cy="525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1443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  <a:gridCol w="1963837">
                  <a:extLst>
                    <a:ext uri="{9D8B030D-6E8A-4147-A177-3AD203B41FA5}">
                      <a16:colId xmlns:a16="http://schemas.microsoft.com/office/drawing/2014/main" val="1123245703"/>
                    </a:ext>
                  </a:extLst>
                </a:gridCol>
                <a:gridCol w="1963837">
                  <a:extLst>
                    <a:ext uri="{9D8B030D-6E8A-4147-A177-3AD203B41FA5}">
                      <a16:colId xmlns:a16="http://schemas.microsoft.com/office/drawing/2014/main" val="2885791894"/>
                    </a:ext>
                  </a:extLst>
                </a:gridCol>
              </a:tblGrid>
              <a:tr h="18656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HW Device</a:t>
                      </a:r>
                      <a:r>
                        <a:rPr kumimoji="1" lang="en-US" altLang="ja-JP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type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name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IP Address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237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SV</a:t>
                      </a:r>
                      <a:endParaRPr kumimoji="1" lang="ja-JP" altLang="en-US" sz="105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dirty="0" smtClean="0">
                          <a:solidFill>
                            <a:schemeClr val="tx1"/>
                          </a:solidFill>
                          <a:latin typeface="+mn-lt"/>
                        </a:rPr>
                        <a:t>(Free</a:t>
                      </a:r>
                      <a:r>
                        <a:rPr kumimoji="1" lang="en-US" altLang="ja-JP" sz="105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host name</a:t>
                      </a:r>
                      <a:r>
                        <a:rPr kumimoji="1" lang="en-US" altLang="ja-JP" sz="1050" dirty="0" smtClean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dirty="0" smtClean="0">
                          <a:solidFill>
                            <a:schemeClr val="tx1"/>
                          </a:solidFill>
                          <a:latin typeface="+mn-lt"/>
                        </a:rPr>
                        <a:t>(Free IP Address)</a:t>
                      </a:r>
                      <a:endParaRPr kumimoji="1" lang="ja-JP" altLang="en-US" sz="105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</a:tbl>
          </a:graphicData>
        </a:graphic>
      </p:graphicFrame>
      <p:sp>
        <p:nvSpPr>
          <p:cNvPr id="29" name="円形吹き出し 28"/>
          <p:cNvSpPr/>
          <p:nvPr/>
        </p:nvSpPr>
        <p:spPr bwMode="auto">
          <a:xfrm>
            <a:off x="430438" y="4734297"/>
            <a:ext cx="301542" cy="312200"/>
          </a:xfrm>
          <a:prstGeom prst="wedgeEllipseCallout">
            <a:avLst>
              <a:gd name="adj1" fmla="val 324486"/>
              <a:gd name="adj2" fmla="val -281929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16" name="角丸四角形 15"/>
          <p:cNvSpPr/>
          <p:nvPr/>
        </p:nvSpPr>
        <p:spPr bwMode="auto">
          <a:xfrm>
            <a:off x="502317" y="2892763"/>
            <a:ext cx="842324" cy="241379"/>
          </a:xfrm>
          <a:prstGeom prst="roundRect">
            <a:avLst>
              <a:gd name="adj" fmla="val 4611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7" name="円形吹き出し 16"/>
          <p:cNvSpPr/>
          <p:nvPr/>
        </p:nvSpPr>
        <p:spPr bwMode="auto">
          <a:xfrm>
            <a:off x="1447775" y="2857352"/>
            <a:ext cx="301542" cy="312200"/>
          </a:xfrm>
          <a:prstGeom prst="wedgeEllipseCallout">
            <a:avLst>
              <a:gd name="adj1" fmla="val -96139"/>
              <a:gd name="adj2" fmla="val 1512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400" b="1" dirty="0" smtClean="0">
                <a:latin typeface="+mn-ea"/>
              </a:rPr>
              <a:t>１</a:t>
            </a:r>
          </a:p>
        </p:txBody>
      </p:sp>
    </p:spTree>
    <p:extLst>
      <p:ext uri="{BB962C8B-B14F-4D97-AF65-F5344CB8AC3E}">
        <p14:creationId xmlns:p14="http://schemas.microsoft.com/office/powerpoint/2010/main" val="220570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81" y="1850862"/>
            <a:ext cx="6397424" cy="4278663"/>
          </a:xfrm>
          <a:prstGeom prst="rect">
            <a:avLst/>
          </a:prstGeom>
        </p:spPr>
      </p:pic>
      <p:sp>
        <p:nvSpPr>
          <p:cNvPr id="27" name="タイトル 1"/>
          <p:cNvSpPr txBox="1">
            <a:spLocks/>
          </p:cNvSpPr>
          <p:nvPr/>
        </p:nvSpPr>
        <p:spPr bwMode="gray">
          <a:xfrm>
            <a:off x="107380" y="115200"/>
            <a:ext cx="8784000" cy="468000"/>
          </a:xfrm>
          <a:prstGeom prst="rect">
            <a:avLst/>
          </a:prstGeom>
        </p:spPr>
        <p:txBody>
          <a:bodyPr vert="horz" lIns="91440" tIns="36000" rIns="91440" bIns="0" rtlCol="0"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ja-JP" altLang="en-US" sz="24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r>
              <a:rPr lang="en-US" altLang="ja-JP" kern="0" dirty="0" smtClean="0"/>
              <a:t>4.1 </a:t>
            </a:r>
            <a:r>
              <a:rPr lang="en-US" altLang="ja-JP" kern="0" dirty="0"/>
              <a:t>Register target (Linux machine) to Device list (</a:t>
            </a:r>
            <a:r>
              <a:rPr lang="en-US" altLang="ja-JP" kern="0" dirty="0" smtClean="0"/>
              <a:t>2/3)</a:t>
            </a:r>
            <a:endParaRPr lang="ja-JP" altLang="en-US" kern="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Register </a:t>
            </a:r>
            <a:r>
              <a:rPr lang="en-US" altLang="ja-JP" dirty="0"/>
              <a:t>target host to "Device list</a:t>
            </a:r>
            <a:r>
              <a:rPr lang="en-US" altLang="ja-JP" dirty="0" smtClean="0"/>
              <a:t>".</a:t>
            </a:r>
          </a:p>
          <a:p>
            <a:pPr lvl="1"/>
            <a:r>
              <a:rPr lang="en-US" altLang="ja-JP" dirty="0"/>
              <a:t>Use the scrollbar to scroll to the left and fill in the items listed below. </a:t>
            </a:r>
          </a:p>
        </p:txBody>
      </p:sp>
      <p:sp>
        <p:nvSpPr>
          <p:cNvPr id="9" name="角丸四角形 8"/>
          <p:cNvSpPr/>
          <p:nvPr/>
        </p:nvSpPr>
        <p:spPr bwMode="auto">
          <a:xfrm>
            <a:off x="1511554" y="3242758"/>
            <a:ext cx="5158615" cy="1215247"/>
          </a:xfrm>
          <a:prstGeom prst="roundRect">
            <a:avLst>
              <a:gd name="adj" fmla="val 4611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8" name="正方形/長方形 27"/>
          <p:cNvSpPr/>
          <p:nvPr/>
        </p:nvSpPr>
        <p:spPr bwMode="auto">
          <a:xfrm>
            <a:off x="6742049" y="1852201"/>
            <a:ext cx="2148045" cy="2826349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1" name="角丸四角形 30"/>
          <p:cNvSpPr/>
          <p:nvPr/>
        </p:nvSpPr>
        <p:spPr bwMode="auto">
          <a:xfrm>
            <a:off x="6814060" y="198369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Uploading Playbook </a:t>
            </a:r>
          </a:p>
          <a:p>
            <a:pPr algn="ctr"/>
            <a:r>
              <a:rPr lang="en-US" altLang="ja-JP" sz="800" b="1" dirty="0">
                <a:latin typeface="+mn-ea"/>
              </a:rPr>
              <a:t>and linking it to a job(Movement)</a:t>
            </a:r>
          </a:p>
        </p:txBody>
      </p:sp>
      <p:sp>
        <p:nvSpPr>
          <p:cNvPr id="32" name="角丸四角形 31"/>
          <p:cNvSpPr/>
          <p:nvPr/>
        </p:nvSpPr>
        <p:spPr bwMode="auto">
          <a:xfrm>
            <a:off x="6814060" y="2875891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Configure CMDB Data sheet</a:t>
            </a:r>
          </a:p>
          <a:p>
            <a:pPr algn="ctr"/>
            <a:r>
              <a:rPr lang="en-US" altLang="ja-JP" sz="900" b="1" dirty="0">
                <a:latin typeface="+mn-ea"/>
              </a:rPr>
              <a:t>and 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3" name="角丸四角形 32"/>
          <p:cNvSpPr/>
          <p:nvPr/>
        </p:nvSpPr>
        <p:spPr bwMode="auto">
          <a:xfrm>
            <a:off x="6814060" y="331932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Datasheet</a:t>
            </a:r>
          </a:p>
        </p:txBody>
      </p:sp>
      <p:sp>
        <p:nvSpPr>
          <p:cNvPr id="36" name="角丸四角形 35"/>
          <p:cNvSpPr/>
          <p:nvPr/>
        </p:nvSpPr>
        <p:spPr bwMode="auto">
          <a:xfrm>
            <a:off x="6814060" y="2432455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Implementing job (Movement)</a:t>
            </a:r>
          </a:p>
          <a:p>
            <a:pPr algn="ctr"/>
            <a:r>
              <a:rPr lang="en-US" altLang="ja-JP" sz="900" b="1" dirty="0">
                <a:latin typeface="+mn-ea"/>
              </a:rPr>
              <a:t>into Jobflow (Conductor)</a:t>
            </a:r>
          </a:p>
        </p:txBody>
      </p:sp>
      <p:sp>
        <p:nvSpPr>
          <p:cNvPr id="37" name="角丸四角形 36"/>
          <p:cNvSpPr/>
          <p:nvPr/>
        </p:nvSpPr>
        <p:spPr bwMode="auto">
          <a:xfrm>
            <a:off x="6813926" y="4211370"/>
            <a:ext cx="2004289" cy="366867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Register target (Linux machine)</a:t>
            </a:r>
          </a:p>
          <a:p>
            <a:pPr algn="ctr"/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to Device list.</a:t>
            </a:r>
            <a:endParaRPr lang="ja-JP" altLang="en-US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8" name="角丸四角形 37"/>
          <p:cNvSpPr/>
          <p:nvPr/>
        </p:nvSpPr>
        <p:spPr bwMode="auto">
          <a:xfrm>
            <a:off x="6814060" y="376276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Link Parameter sheet item </a:t>
            </a:r>
          </a:p>
          <a:p>
            <a:pPr algn="ctr"/>
            <a:r>
              <a:rPr lang="en-US" altLang="ja-JP" sz="900" b="1" dirty="0">
                <a:latin typeface="+mn-ea"/>
              </a:rPr>
              <a:t>to Playbook variable.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21" name="角丸四角形 20"/>
          <p:cNvSpPr/>
          <p:nvPr/>
        </p:nvSpPr>
        <p:spPr bwMode="auto">
          <a:xfrm>
            <a:off x="454155" y="4513236"/>
            <a:ext cx="6142807" cy="958919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200" dirty="0">
              <a:solidFill>
                <a:srgbClr val="FF0000"/>
              </a:solidFill>
              <a:latin typeface="+mn-ea"/>
            </a:endParaRPr>
          </a:p>
        </p:txBody>
      </p:sp>
      <p:graphicFrame>
        <p:nvGraphicFramePr>
          <p:cNvPr id="22" name="表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820765"/>
              </p:ext>
            </p:extLst>
          </p:nvPr>
        </p:nvGraphicFramePr>
        <p:xfrm>
          <a:off x="574059" y="4640884"/>
          <a:ext cx="5904818" cy="708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672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  <a:gridCol w="1969073">
                  <a:extLst>
                    <a:ext uri="{9D8B030D-6E8A-4147-A177-3AD203B41FA5}">
                      <a16:colId xmlns:a16="http://schemas.microsoft.com/office/drawing/2014/main" val="1123245703"/>
                    </a:ext>
                  </a:extLst>
                </a:gridCol>
                <a:gridCol w="1969073">
                  <a:extLst>
                    <a:ext uri="{9D8B030D-6E8A-4147-A177-3AD203B41FA5}">
                      <a16:colId xmlns:a16="http://schemas.microsoft.com/office/drawing/2014/main" val="2885791894"/>
                    </a:ext>
                  </a:extLst>
                </a:gridCol>
              </a:tblGrid>
              <a:tr h="18656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Login</a:t>
                      </a:r>
                      <a:r>
                        <a:rPr kumimoji="1" lang="en-US" altLang="ja-JP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user ID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Login password management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Login Password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237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(Login user ID)</a:t>
                      </a:r>
                      <a:endParaRPr kumimoji="1" lang="ja-JP" altLang="en-US" sz="105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dirty="0" smtClean="0">
                          <a:solidFill>
                            <a:schemeClr val="tx1"/>
                          </a:solidFill>
                          <a:latin typeface="+mn-lt"/>
                        </a:rPr>
                        <a:t>●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dirty="0" smtClean="0">
                          <a:solidFill>
                            <a:schemeClr val="tx1"/>
                          </a:solidFill>
                          <a:latin typeface="+mn-lt"/>
                        </a:rPr>
                        <a:t>(Login password)</a:t>
                      </a:r>
                      <a:endParaRPr kumimoji="1" lang="ja-JP" altLang="en-US" sz="105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</a:tbl>
          </a:graphicData>
        </a:graphic>
      </p:graphicFrame>
      <p:sp>
        <p:nvSpPr>
          <p:cNvPr id="29" name="円形吹き出し 28"/>
          <p:cNvSpPr/>
          <p:nvPr/>
        </p:nvSpPr>
        <p:spPr bwMode="auto">
          <a:xfrm>
            <a:off x="323410" y="4314028"/>
            <a:ext cx="301542" cy="312200"/>
          </a:xfrm>
          <a:prstGeom prst="wedgeEllipseCallout">
            <a:avLst>
              <a:gd name="adj1" fmla="val 338270"/>
              <a:gd name="adj2" fmla="val -236664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16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85" y="1772770"/>
            <a:ext cx="6002084" cy="4284536"/>
          </a:xfrm>
          <a:prstGeom prst="rect">
            <a:avLst/>
          </a:prstGeom>
        </p:spPr>
      </p:pic>
      <p:sp>
        <p:nvSpPr>
          <p:cNvPr id="27" name="タイトル 1"/>
          <p:cNvSpPr txBox="1">
            <a:spLocks/>
          </p:cNvSpPr>
          <p:nvPr/>
        </p:nvSpPr>
        <p:spPr bwMode="gray">
          <a:xfrm>
            <a:off x="107380" y="115200"/>
            <a:ext cx="8784000" cy="468000"/>
          </a:xfrm>
          <a:prstGeom prst="rect">
            <a:avLst/>
          </a:prstGeom>
        </p:spPr>
        <p:txBody>
          <a:bodyPr vert="horz" lIns="91440" tIns="36000" rIns="91440" bIns="0" rtlCol="0"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ja-JP" altLang="en-US" sz="24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r>
              <a:rPr lang="en-US" altLang="ja-JP" kern="0" dirty="0" smtClean="0"/>
              <a:t>4.1 </a:t>
            </a:r>
            <a:r>
              <a:rPr lang="en-US" altLang="ja-JP" kern="0" dirty="0"/>
              <a:t>Register target (Linux machine) to Device list (</a:t>
            </a:r>
            <a:r>
              <a:rPr lang="en-US" altLang="ja-JP" kern="0" dirty="0" smtClean="0"/>
              <a:t>3/3)</a:t>
            </a:r>
            <a:endParaRPr lang="ja-JP" altLang="en-US" kern="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/>
              <a:t>Register target host to "Device list".</a:t>
            </a:r>
          </a:p>
          <a:p>
            <a:pPr lvl="1"/>
            <a:r>
              <a:rPr lang="en-US" altLang="ja-JP" dirty="0"/>
              <a:t>Use the table below to fill in the last item and press the "Register" button.</a:t>
            </a:r>
          </a:p>
        </p:txBody>
      </p:sp>
      <p:sp>
        <p:nvSpPr>
          <p:cNvPr id="9" name="角丸四角形 8"/>
          <p:cNvSpPr/>
          <p:nvPr/>
        </p:nvSpPr>
        <p:spPr bwMode="auto">
          <a:xfrm>
            <a:off x="1514662" y="3140960"/>
            <a:ext cx="4824670" cy="1175103"/>
          </a:xfrm>
          <a:prstGeom prst="roundRect">
            <a:avLst>
              <a:gd name="adj" fmla="val 4611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5" name="角丸四角形 14"/>
          <p:cNvSpPr/>
          <p:nvPr/>
        </p:nvSpPr>
        <p:spPr bwMode="auto">
          <a:xfrm>
            <a:off x="4788031" y="4947208"/>
            <a:ext cx="4102064" cy="1470147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C0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>
                <a:latin typeface="+mn-ea"/>
              </a:rPr>
              <a:t>In order to </a:t>
            </a:r>
            <a:r>
              <a:rPr lang="en-US" altLang="ja-JP" sz="1200" dirty="0" smtClean="0">
                <a:latin typeface="+mn-ea"/>
              </a:rPr>
              <a:t>run </a:t>
            </a:r>
            <a:r>
              <a:rPr lang="en-US" altLang="ja-JP" sz="1200" dirty="0">
                <a:latin typeface="+mn-ea"/>
              </a:rPr>
              <a:t>Ansible-Legacy, </a:t>
            </a:r>
            <a:r>
              <a:rPr lang="en-US" altLang="ja-JP" sz="1200" dirty="0" smtClean="0">
                <a:latin typeface="+mn-ea"/>
              </a:rPr>
              <a:t/>
            </a:r>
            <a:br>
              <a:rPr lang="en-US" altLang="ja-JP" sz="1200" dirty="0" smtClean="0">
                <a:latin typeface="+mn-ea"/>
              </a:rPr>
            </a:br>
            <a:r>
              <a:rPr lang="en-US" altLang="ja-JP" sz="1200" dirty="0" smtClean="0">
                <a:latin typeface="+mn-ea"/>
              </a:rPr>
              <a:t>the </a:t>
            </a:r>
            <a:r>
              <a:rPr lang="en-US" altLang="ja-JP" sz="1200" dirty="0">
                <a:latin typeface="+mn-ea"/>
              </a:rPr>
              <a:t>following 6 items must be filled.</a:t>
            </a:r>
          </a:p>
          <a:p>
            <a:pPr algn="ctr"/>
            <a:r>
              <a:rPr lang="en-US" altLang="ja-JP" sz="1200" b="1" dirty="0">
                <a:solidFill>
                  <a:srgbClr val="FF0000"/>
                </a:solidFill>
                <a:latin typeface="+mn-ea"/>
              </a:rPr>
              <a:t>"Host name", "IP Address", "Login User ID</a:t>
            </a:r>
            <a:r>
              <a:rPr lang="en-US" altLang="ja-JP" sz="1200" b="1" dirty="0" smtClean="0">
                <a:solidFill>
                  <a:srgbClr val="FF0000"/>
                </a:solidFill>
                <a:latin typeface="+mn-ea"/>
              </a:rPr>
              <a:t>",</a:t>
            </a:r>
            <a:br>
              <a:rPr lang="en-US" altLang="ja-JP" sz="1200" b="1" dirty="0" smtClean="0">
                <a:solidFill>
                  <a:srgbClr val="FF0000"/>
                </a:solidFill>
                <a:latin typeface="+mn-ea"/>
              </a:rPr>
            </a:br>
            <a:r>
              <a:rPr lang="en-US" altLang="ja-JP" sz="1200" b="1" dirty="0" smtClean="0">
                <a:solidFill>
                  <a:srgbClr val="FF0000"/>
                </a:solidFill>
                <a:latin typeface="+mn-ea"/>
              </a:rPr>
              <a:t>"</a:t>
            </a:r>
            <a:r>
              <a:rPr lang="en-US" altLang="ja-JP" sz="1200" b="1" dirty="0">
                <a:solidFill>
                  <a:srgbClr val="FF0000"/>
                </a:solidFill>
                <a:latin typeface="+mn-ea"/>
              </a:rPr>
              <a:t>Login Password Management", "Login password", </a:t>
            </a:r>
            <a:r>
              <a:rPr lang="en-US" altLang="ja-JP" sz="1200" b="1" dirty="0" smtClean="0">
                <a:solidFill>
                  <a:srgbClr val="FF0000"/>
                </a:solidFill>
                <a:latin typeface="+mn-ea"/>
              </a:rPr>
              <a:t/>
            </a:r>
            <a:br>
              <a:rPr lang="en-US" altLang="ja-JP" sz="1200" b="1" dirty="0" smtClean="0">
                <a:solidFill>
                  <a:srgbClr val="FF0000"/>
                </a:solidFill>
                <a:latin typeface="+mn-ea"/>
              </a:rPr>
            </a:br>
            <a:r>
              <a:rPr lang="en-US" altLang="ja-JP" sz="1200" b="1" dirty="0" smtClean="0">
                <a:solidFill>
                  <a:srgbClr val="FF0000"/>
                </a:solidFill>
                <a:latin typeface="+mn-ea"/>
              </a:rPr>
              <a:t>"</a:t>
            </a:r>
            <a:r>
              <a:rPr lang="en-US" altLang="ja-JP" sz="1200" b="1" dirty="0">
                <a:solidFill>
                  <a:srgbClr val="FF0000"/>
                </a:solidFill>
                <a:latin typeface="+mn-ea"/>
              </a:rPr>
              <a:t>Authentication method※"</a:t>
            </a:r>
          </a:p>
          <a:p>
            <a:pPr algn="ctr"/>
            <a:r>
              <a:rPr lang="en-US" altLang="ja-JP" sz="1200" dirty="0">
                <a:latin typeface="+mn-ea"/>
              </a:rPr>
              <a:t>※</a:t>
            </a:r>
            <a:r>
              <a:rPr lang="en-US" altLang="ja-JP" sz="1200" dirty="0" smtClean="0">
                <a:latin typeface="+mn-ea"/>
              </a:rPr>
              <a:t>In </a:t>
            </a:r>
            <a:r>
              <a:rPr lang="en-US" altLang="ja-JP" sz="1200" dirty="0">
                <a:latin typeface="+mn-ea"/>
              </a:rPr>
              <a:t>this document, "</a:t>
            </a:r>
            <a:r>
              <a:rPr lang="en-US" altLang="ja-JP" sz="1200" dirty="0" smtClean="0">
                <a:latin typeface="+mn-ea"/>
              </a:rPr>
              <a:t>Authentication</a:t>
            </a:r>
            <a:br>
              <a:rPr lang="en-US" altLang="ja-JP" sz="1200" dirty="0" smtClean="0">
                <a:latin typeface="+mn-ea"/>
              </a:rPr>
            </a:br>
            <a:r>
              <a:rPr lang="en-US" altLang="ja-JP" sz="1200" dirty="0" smtClean="0">
                <a:latin typeface="+mn-ea"/>
              </a:rPr>
              <a:t> </a:t>
            </a:r>
            <a:r>
              <a:rPr lang="en-US" altLang="ja-JP" sz="1200" dirty="0">
                <a:latin typeface="+mn-ea"/>
              </a:rPr>
              <a:t>method" is written as "Password authentication".</a:t>
            </a:r>
            <a:endParaRPr kumimoji="1" lang="ja-JP" altLang="en-US" sz="1400" dirty="0" smtClean="0">
              <a:latin typeface="+mn-ea"/>
            </a:endParaRPr>
          </a:p>
        </p:txBody>
      </p:sp>
      <p:sp>
        <p:nvSpPr>
          <p:cNvPr id="28" name="正方形/長方形 27"/>
          <p:cNvSpPr/>
          <p:nvPr/>
        </p:nvSpPr>
        <p:spPr bwMode="auto">
          <a:xfrm>
            <a:off x="6742049" y="1852201"/>
            <a:ext cx="2148045" cy="2826349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1" name="角丸四角形 30"/>
          <p:cNvSpPr/>
          <p:nvPr/>
        </p:nvSpPr>
        <p:spPr bwMode="auto">
          <a:xfrm>
            <a:off x="6814060" y="198369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Uploading Playbook </a:t>
            </a:r>
          </a:p>
          <a:p>
            <a:pPr algn="ctr"/>
            <a:r>
              <a:rPr lang="en-US" altLang="ja-JP" sz="800" b="1" dirty="0">
                <a:latin typeface="+mn-ea"/>
              </a:rPr>
              <a:t>and linking it to a job(Movement)</a:t>
            </a:r>
          </a:p>
        </p:txBody>
      </p:sp>
      <p:sp>
        <p:nvSpPr>
          <p:cNvPr id="32" name="角丸四角形 31"/>
          <p:cNvSpPr/>
          <p:nvPr/>
        </p:nvSpPr>
        <p:spPr bwMode="auto">
          <a:xfrm>
            <a:off x="6814060" y="2875891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Configure CMDB Data sheet</a:t>
            </a:r>
          </a:p>
          <a:p>
            <a:pPr algn="ctr"/>
            <a:r>
              <a:rPr lang="en-US" altLang="ja-JP" sz="900" b="1" dirty="0">
                <a:latin typeface="+mn-ea"/>
              </a:rPr>
              <a:t>and 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3" name="角丸四角形 32"/>
          <p:cNvSpPr/>
          <p:nvPr/>
        </p:nvSpPr>
        <p:spPr bwMode="auto">
          <a:xfrm>
            <a:off x="6814060" y="331932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Datasheet</a:t>
            </a:r>
          </a:p>
        </p:txBody>
      </p:sp>
      <p:sp>
        <p:nvSpPr>
          <p:cNvPr id="36" name="角丸四角形 35"/>
          <p:cNvSpPr/>
          <p:nvPr/>
        </p:nvSpPr>
        <p:spPr bwMode="auto">
          <a:xfrm>
            <a:off x="6814060" y="2432455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Implementing job (Movement)</a:t>
            </a:r>
          </a:p>
          <a:p>
            <a:pPr algn="ctr"/>
            <a:r>
              <a:rPr lang="en-US" altLang="ja-JP" sz="900" b="1" dirty="0">
                <a:latin typeface="+mn-ea"/>
              </a:rPr>
              <a:t>into Jobflow (Conductor)</a:t>
            </a:r>
          </a:p>
        </p:txBody>
      </p:sp>
      <p:sp>
        <p:nvSpPr>
          <p:cNvPr id="37" name="角丸四角形 36"/>
          <p:cNvSpPr/>
          <p:nvPr/>
        </p:nvSpPr>
        <p:spPr bwMode="auto">
          <a:xfrm>
            <a:off x="6813926" y="4211370"/>
            <a:ext cx="2004289" cy="366867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Register target (Linux machine)</a:t>
            </a:r>
          </a:p>
          <a:p>
            <a:pPr algn="ctr"/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to Device list.</a:t>
            </a:r>
            <a:endParaRPr lang="ja-JP" altLang="en-US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8" name="角丸四角形 37"/>
          <p:cNvSpPr/>
          <p:nvPr/>
        </p:nvSpPr>
        <p:spPr bwMode="auto">
          <a:xfrm>
            <a:off x="6814060" y="376276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Link Parameter sheet item </a:t>
            </a:r>
          </a:p>
          <a:p>
            <a:pPr algn="ctr"/>
            <a:r>
              <a:rPr lang="en-US" altLang="ja-JP" sz="900" b="1" dirty="0">
                <a:latin typeface="+mn-ea"/>
              </a:rPr>
              <a:t>to Playbook variable.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19" name="円形吹き出し 18"/>
          <p:cNvSpPr/>
          <p:nvPr/>
        </p:nvSpPr>
        <p:spPr bwMode="auto">
          <a:xfrm>
            <a:off x="3598813" y="4461800"/>
            <a:ext cx="301542" cy="312200"/>
          </a:xfrm>
          <a:prstGeom prst="wedgeEllipseCallout">
            <a:avLst>
              <a:gd name="adj1" fmla="val -86676"/>
              <a:gd name="adj2" fmla="val -2452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4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0" name="角丸四角形 19"/>
          <p:cNvSpPr/>
          <p:nvPr/>
        </p:nvSpPr>
        <p:spPr bwMode="auto">
          <a:xfrm>
            <a:off x="2442501" y="4509150"/>
            <a:ext cx="1016430" cy="217500"/>
          </a:xfrm>
          <a:prstGeom prst="roundRect">
            <a:avLst>
              <a:gd name="adj" fmla="val 4611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1" name="角丸四角形 20"/>
          <p:cNvSpPr/>
          <p:nvPr/>
        </p:nvSpPr>
        <p:spPr bwMode="auto">
          <a:xfrm>
            <a:off x="2082466" y="2132820"/>
            <a:ext cx="3641694" cy="892198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200" dirty="0">
              <a:solidFill>
                <a:srgbClr val="FF0000"/>
              </a:solidFill>
              <a:latin typeface="+mn-ea"/>
            </a:endParaRPr>
          </a:p>
        </p:txBody>
      </p:sp>
      <p:graphicFrame>
        <p:nvGraphicFramePr>
          <p:cNvPr id="22" name="表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458271"/>
              </p:ext>
            </p:extLst>
          </p:nvPr>
        </p:nvGraphicFramePr>
        <p:xfrm>
          <a:off x="2270130" y="2259025"/>
          <a:ext cx="3164704" cy="66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4704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</a:tblGrid>
              <a:tr h="22089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050" dirty="0" smtClean="0"/>
                        <a:t>Dedicated information for Legacy/Role</a:t>
                      </a:r>
                      <a:br>
                        <a:rPr lang="en-US" altLang="ja-JP" sz="1050" dirty="0" smtClean="0"/>
                      </a:br>
                      <a:r>
                        <a:rPr lang="en-US" altLang="ja-JP" sz="1050" dirty="0" smtClean="0"/>
                        <a:t>Authentication</a:t>
                      </a:r>
                      <a:r>
                        <a:rPr lang="en-US" altLang="ja-JP" sz="1050" baseline="0" dirty="0" smtClean="0"/>
                        <a:t> method</a:t>
                      </a:r>
                      <a:endParaRPr lang="ja-JP" altLang="en-US" sz="105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22089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050" dirty="0" smtClean="0"/>
                        <a:t>Password authentication</a:t>
                      </a:r>
                      <a:endParaRPr lang="ja-JP" altLang="en-US" sz="105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</a:tbl>
          </a:graphicData>
        </a:graphic>
      </p:graphicFrame>
      <p:sp>
        <p:nvSpPr>
          <p:cNvPr id="29" name="円形吹き出し 28"/>
          <p:cNvSpPr/>
          <p:nvPr/>
        </p:nvSpPr>
        <p:spPr bwMode="auto">
          <a:xfrm>
            <a:off x="1938698" y="2008154"/>
            <a:ext cx="301542" cy="312200"/>
          </a:xfrm>
          <a:prstGeom prst="wedgeEllipseCallout">
            <a:avLst>
              <a:gd name="adj1" fmla="val -86268"/>
              <a:gd name="adj2" fmla="val 327813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3" name="円形吹き出し 22"/>
          <p:cNvSpPr/>
          <p:nvPr/>
        </p:nvSpPr>
        <p:spPr bwMode="auto">
          <a:xfrm>
            <a:off x="4499380" y="4617900"/>
            <a:ext cx="559890" cy="540000"/>
          </a:xfrm>
          <a:prstGeom prst="wedgeEllipseCallout">
            <a:avLst>
              <a:gd name="adj1" fmla="val -47172"/>
              <a:gd name="adj2" fmla="val -125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Poin</a:t>
            </a:r>
            <a:r>
              <a:rPr lang="en-US" altLang="ja-JP" sz="1400" b="1" dirty="0">
                <a:latin typeface="+mn-ea"/>
              </a:rPr>
              <a:t>t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601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16" y="2102269"/>
            <a:ext cx="6369258" cy="427686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4.2</a:t>
            </a:r>
            <a:r>
              <a:rPr lang="ja-JP" altLang="en-US" dirty="0" smtClean="0"/>
              <a:t> </a:t>
            </a:r>
            <a:r>
              <a:rPr lang="en-US" altLang="ja-JP" dirty="0"/>
              <a:t>Register Operation name (Operation)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Register </a:t>
            </a:r>
            <a:r>
              <a:rPr lang="en-US" altLang="ja-JP" dirty="0"/>
              <a:t>"Operation name" to "Operation list"</a:t>
            </a:r>
            <a:endParaRPr lang="en-US" altLang="ja-JP" dirty="0" smtClean="0"/>
          </a:p>
          <a:p>
            <a:pPr marL="180000" lvl="1" indent="0">
              <a:buNone/>
            </a:pPr>
            <a:r>
              <a:rPr lang="en-US" altLang="ja-JP" dirty="0"/>
              <a:t>In this step, we will register an Operation name</a:t>
            </a:r>
            <a:r>
              <a:rPr lang="en-US" altLang="ja-JP" dirty="0" smtClean="0"/>
              <a:t>.</a:t>
            </a:r>
            <a:r>
              <a:rPr lang="ja-JP" altLang="en-US" dirty="0" smtClean="0"/>
              <a:t> </a:t>
            </a:r>
            <a:r>
              <a:rPr lang="en-US" altLang="ja-JP" dirty="0"/>
              <a:t>From the "Basic Console" menu group, go to the "Operation list" menu.</a:t>
            </a:r>
          </a:p>
          <a:p>
            <a:pPr marL="180000" lvl="1" indent="0">
              <a:buNone/>
            </a:pPr>
            <a:r>
              <a:rPr lang="en-US" altLang="ja-JP" dirty="0"/>
              <a:t>Input </a:t>
            </a:r>
            <a:r>
              <a:rPr lang="en-US" altLang="ja-JP" dirty="0" smtClean="0"/>
              <a:t>the  following </a:t>
            </a:r>
            <a:r>
              <a:rPr lang="en-US" altLang="ja-JP" dirty="0"/>
              <a:t>information and press the "Register" button</a:t>
            </a:r>
            <a:r>
              <a:rPr lang="en-US" altLang="ja-JP" dirty="0" smtClean="0"/>
              <a:t>.</a:t>
            </a:r>
            <a:endParaRPr lang="en-US" altLang="ja-JP" spc="-150" dirty="0" smtClean="0"/>
          </a:p>
          <a:p>
            <a:pPr marL="180000" lvl="1" indent="0">
              <a:buNone/>
            </a:pPr>
            <a:r>
              <a:rPr lang="en-US" altLang="ja-JP" spc="-150" dirty="0"/>
              <a:t> </a:t>
            </a:r>
            <a:r>
              <a:rPr lang="en-US" altLang="ja-JP" spc="-150" dirty="0" smtClean="0"/>
              <a:t>   </a:t>
            </a:r>
          </a:p>
        </p:txBody>
      </p:sp>
      <p:sp>
        <p:nvSpPr>
          <p:cNvPr id="10" name="角丸四角形 9"/>
          <p:cNvSpPr/>
          <p:nvPr/>
        </p:nvSpPr>
        <p:spPr bwMode="auto">
          <a:xfrm>
            <a:off x="1907630" y="4797189"/>
            <a:ext cx="3384469" cy="726003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1" name="角丸四角形 10"/>
          <p:cNvSpPr/>
          <p:nvPr/>
        </p:nvSpPr>
        <p:spPr bwMode="auto">
          <a:xfrm>
            <a:off x="2531809" y="5739850"/>
            <a:ext cx="1000188" cy="195067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0" name="正方形/長方形 19"/>
          <p:cNvSpPr/>
          <p:nvPr/>
        </p:nvSpPr>
        <p:spPr bwMode="auto">
          <a:xfrm>
            <a:off x="6815468" y="2220394"/>
            <a:ext cx="2148045" cy="200071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2" name="角丸四角形 21"/>
          <p:cNvSpPr/>
          <p:nvPr/>
        </p:nvSpPr>
        <p:spPr bwMode="auto">
          <a:xfrm>
            <a:off x="6887479" y="280064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</a:t>
            </a:r>
            <a:r>
              <a:rPr lang="en-US" altLang="ja-JP" sz="900" b="1" dirty="0" smtClean="0">
                <a:latin typeface="+mn-ea"/>
              </a:rPr>
              <a:t/>
            </a:r>
            <a:br>
              <a:rPr lang="en-US" altLang="ja-JP" sz="900" b="1" dirty="0" smtClean="0">
                <a:latin typeface="+mn-ea"/>
              </a:rPr>
            </a:br>
            <a:r>
              <a:rPr lang="en-US" altLang="ja-JP" sz="900" b="1" dirty="0" smtClean="0">
                <a:latin typeface="+mn-ea"/>
              </a:rPr>
              <a:t>Parameter </a:t>
            </a:r>
            <a:r>
              <a:rPr lang="en-US" altLang="ja-JP" sz="900" b="1" dirty="0">
                <a:latin typeface="+mn-ea"/>
              </a:rPr>
              <a:t>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23" name="角丸四角形 22"/>
          <p:cNvSpPr/>
          <p:nvPr/>
        </p:nvSpPr>
        <p:spPr bwMode="auto">
          <a:xfrm>
            <a:off x="6887479" y="324408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Execute Jobflow (Conductor)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24" name="角丸四角形 23"/>
          <p:cNvSpPr/>
          <p:nvPr/>
        </p:nvSpPr>
        <p:spPr bwMode="auto">
          <a:xfrm>
            <a:off x="6887479" y="368751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Check Execution results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2" name="円形吹き出し 31"/>
          <p:cNvSpPr/>
          <p:nvPr/>
        </p:nvSpPr>
        <p:spPr bwMode="auto">
          <a:xfrm>
            <a:off x="3583103" y="5624773"/>
            <a:ext cx="301542" cy="303614"/>
          </a:xfrm>
          <a:prstGeom prst="wedgeEllipseCallout">
            <a:avLst>
              <a:gd name="adj1" fmla="val -85552"/>
              <a:gd name="adj2" fmla="val 802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7" name="角丸四角形 26"/>
          <p:cNvSpPr/>
          <p:nvPr/>
        </p:nvSpPr>
        <p:spPr bwMode="auto">
          <a:xfrm>
            <a:off x="4179365" y="5118933"/>
            <a:ext cx="3489065" cy="1046447"/>
          </a:xfrm>
          <a:prstGeom prst="roundRect">
            <a:avLst>
              <a:gd name="adj" fmla="val 7533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dirty="0" smtClean="0">
              <a:latin typeface="+mn-ea"/>
            </a:endParaRPr>
          </a:p>
        </p:txBody>
      </p:sp>
      <p:sp>
        <p:nvSpPr>
          <p:cNvPr id="29" name="円形吹き出し 28"/>
          <p:cNvSpPr/>
          <p:nvPr/>
        </p:nvSpPr>
        <p:spPr bwMode="auto">
          <a:xfrm>
            <a:off x="4028594" y="4933411"/>
            <a:ext cx="301542" cy="312200"/>
          </a:xfrm>
          <a:prstGeom prst="wedgeEllipseCallout">
            <a:avLst>
              <a:gd name="adj1" fmla="val -170705"/>
              <a:gd name="adj2" fmla="val -4029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  <p:graphicFrame>
        <p:nvGraphicFramePr>
          <p:cNvPr id="33" name="表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100075"/>
              </p:ext>
            </p:extLst>
          </p:nvPr>
        </p:nvGraphicFramePr>
        <p:xfrm>
          <a:off x="4330136" y="5290629"/>
          <a:ext cx="322036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198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  <a:gridCol w="1611163">
                  <a:extLst>
                    <a:ext uri="{9D8B030D-6E8A-4147-A177-3AD203B41FA5}">
                      <a16:colId xmlns:a16="http://schemas.microsoft.com/office/drawing/2014/main" val="1123245703"/>
                    </a:ext>
                  </a:extLst>
                </a:gridCol>
              </a:tblGrid>
              <a:tr h="16431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Operation name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Scheduled date</a:t>
                      </a:r>
                      <a:r>
                        <a:rPr kumimoji="1" lang="en-US" altLang="zh-TW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and time</a:t>
                      </a:r>
                      <a:endParaRPr kumimoji="1" lang="zh-TW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27385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Operation</a:t>
                      </a:r>
                      <a:r>
                        <a:rPr kumimoji="1" lang="en-US" altLang="ja-JP" sz="12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kumimoji="1" lang="en-US" altLang="ja-JP" sz="12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(Free</a:t>
                      </a:r>
                      <a:r>
                        <a:rPr kumimoji="1" lang="en-US" altLang="ja-JP" sz="12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date/time</a:t>
                      </a:r>
                      <a:r>
                        <a:rPr kumimoji="1" lang="en-US" altLang="ja-JP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</a:tbl>
          </a:graphicData>
        </a:graphic>
      </p:graphicFrame>
      <p:sp>
        <p:nvSpPr>
          <p:cNvPr id="18" name="角丸四角形 17"/>
          <p:cNvSpPr/>
          <p:nvPr/>
        </p:nvSpPr>
        <p:spPr bwMode="auto">
          <a:xfrm>
            <a:off x="6887479" y="2357211"/>
            <a:ext cx="2004289" cy="366867"/>
          </a:xfrm>
          <a:prstGeom prst="roundRect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Register Operation name </a:t>
            </a:r>
            <a:r>
              <a:rPr lang="en-US" altLang="ja-JP" sz="900" b="1" dirty="0" smtClean="0">
                <a:solidFill>
                  <a:srgbClr val="FF0000"/>
                </a:solidFill>
                <a:latin typeface="+mn-ea"/>
              </a:rPr>
              <a:t/>
            </a:r>
            <a:br>
              <a:rPr lang="en-US" altLang="ja-JP" sz="900" b="1" dirty="0" smtClean="0">
                <a:solidFill>
                  <a:srgbClr val="FF0000"/>
                </a:solidFill>
                <a:latin typeface="+mn-ea"/>
              </a:rPr>
            </a:br>
            <a:r>
              <a:rPr lang="en-US" altLang="ja-JP" sz="900" b="1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Operation)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6" name="角丸四角形 15"/>
          <p:cNvSpPr/>
          <p:nvPr/>
        </p:nvSpPr>
        <p:spPr bwMode="auto">
          <a:xfrm>
            <a:off x="518221" y="3068952"/>
            <a:ext cx="885339" cy="191772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7" name="円形吹き出し 16"/>
          <p:cNvSpPr/>
          <p:nvPr/>
        </p:nvSpPr>
        <p:spPr bwMode="auto">
          <a:xfrm>
            <a:off x="1703220" y="3011414"/>
            <a:ext cx="301542" cy="312200"/>
          </a:xfrm>
          <a:prstGeom prst="wedgeEllipseCallout">
            <a:avLst>
              <a:gd name="adj1" fmla="val -170705"/>
              <a:gd name="adj2" fmla="val -4029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1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728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" y="2403735"/>
            <a:ext cx="6710456" cy="320105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4.3</a:t>
            </a:r>
            <a:r>
              <a:rPr lang="ja-JP" altLang="en-US" dirty="0" smtClean="0"/>
              <a:t> </a:t>
            </a:r>
            <a:r>
              <a:rPr lang="en-US" altLang="ja-JP" dirty="0"/>
              <a:t>Register data to Parameter sheet (</a:t>
            </a:r>
            <a:r>
              <a:rPr lang="en-US" altLang="ja-JP" dirty="0" smtClean="0"/>
              <a:t>1/2)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>
            <a:normAutofit/>
          </a:bodyPr>
          <a:lstStyle/>
          <a:p>
            <a:r>
              <a:rPr lang="en-US" altLang="ja-JP" sz="1800" dirty="0"/>
              <a:t>Register data to Install Package list.</a:t>
            </a:r>
            <a:endParaRPr lang="en-US" altLang="ja-JP" sz="1800" dirty="0" smtClean="0"/>
          </a:p>
          <a:p>
            <a:pPr marL="180000" lvl="1" indent="0">
              <a:buNone/>
            </a:pPr>
            <a:r>
              <a:rPr lang="en-US" altLang="ja-JP" sz="1400" dirty="0" smtClean="0"/>
              <a:t>In the next step, we are going to input data to the Install package list (Parameter sheet) that we prepared earlier.</a:t>
            </a:r>
          </a:p>
          <a:p>
            <a:pPr marL="180000" lvl="1" indent="0">
              <a:buNone/>
            </a:pPr>
            <a:r>
              <a:rPr lang="en-US" altLang="ja-JP" sz="1400" dirty="0" smtClean="0"/>
              <a:t>Go </a:t>
            </a:r>
            <a:r>
              <a:rPr lang="en-US" altLang="ja-JP" sz="1400" dirty="0"/>
              <a:t>to the "Input" menu and then the "Install package list" menu.</a:t>
            </a:r>
          </a:p>
          <a:p>
            <a:pPr marL="180000" lvl="1" indent="0">
              <a:buNone/>
            </a:pPr>
            <a:r>
              <a:rPr lang="en-US" altLang="ja-JP" sz="1400" dirty="0"/>
              <a:t>Input the following information and press the "Register" button</a:t>
            </a:r>
            <a:r>
              <a:rPr lang="en-US" altLang="ja-JP" sz="1400" dirty="0" smtClean="0"/>
              <a:t>.</a:t>
            </a:r>
            <a:endParaRPr lang="en-US" altLang="ja-JP" sz="1400" dirty="0"/>
          </a:p>
          <a:p>
            <a:pPr marL="180000" lvl="1" indent="0">
              <a:buNone/>
            </a:pPr>
            <a:r>
              <a:rPr lang="en-US" altLang="ja-JP" sz="1400" dirty="0" smtClean="0"/>
              <a:t>   </a:t>
            </a:r>
            <a:endParaRPr lang="ja-JP" altLang="en-US" sz="1400" dirty="0"/>
          </a:p>
        </p:txBody>
      </p:sp>
      <p:sp>
        <p:nvSpPr>
          <p:cNvPr id="24" name="角丸四角形 23"/>
          <p:cNvSpPr/>
          <p:nvPr/>
        </p:nvSpPr>
        <p:spPr bwMode="auto">
          <a:xfrm>
            <a:off x="816013" y="3706289"/>
            <a:ext cx="5844233" cy="832716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6" name="角丸四角形 25"/>
          <p:cNvSpPr/>
          <p:nvPr/>
        </p:nvSpPr>
        <p:spPr bwMode="auto">
          <a:xfrm>
            <a:off x="1371723" y="4694209"/>
            <a:ext cx="792110" cy="195276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3" name="角丸四角形 32"/>
          <p:cNvSpPr/>
          <p:nvPr/>
        </p:nvSpPr>
        <p:spPr bwMode="auto">
          <a:xfrm>
            <a:off x="323410" y="5003007"/>
            <a:ext cx="8281150" cy="998286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ja-JP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4" name="円形吹き出し 33"/>
          <p:cNvSpPr/>
          <p:nvPr/>
        </p:nvSpPr>
        <p:spPr bwMode="auto">
          <a:xfrm>
            <a:off x="251400" y="4843054"/>
            <a:ext cx="301542" cy="275538"/>
          </a:xfrm>
          <a:prstGeom prst="wedgeEllipseCallout">
            <a:avLst>
              <a:gd name="adj1" fmla="val 165719"/>
              <a:gd name="adj2" fmla="val -387884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35" name="円形吹き出し 34"/>
          <p:cNvSpPr/>
          <p:nvPr/>
        </p:nvSpPr>
        <p:spPr bwMode="auto">
          <a:xfrm>
            <a:off x="2339690" y="4619199"/>
            <a:ext cx="301542" cy="303614"/>
          </a:xfrm>
          <a:prstGeom prst="wedgeEllipseCallout">
            <a:avLst>
              <a:gd name="adj1" fmla="val -85552"/>
              <a:gd name="adj2" fmla="val 802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1" name="正方形/長方形 20"/>
          <p:cNvSpPr/>
          <p:nvPr/>
        </p:nvSpPr>
        <p:spPr bwMode="auto">
          <a:xfrm>
            <a:off x="6815468" y="2220394"/>
            <a:ext cx="2148045" cy="200071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7" name="角丸四角形 26"/>
          <p:cNvSpPr/>
          <p:nvPr/>
        </p:nvSpPr>
        <p:spPr bwMode="auto">
          <a:xfrm>
            <a:off x="6887479" y="324408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Execute Jobflow (Conductor)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2" name="角丸四角形 31"/>
          <p:cNvSpPr/>
          <p:nvPr/>
        </p:nvSpPr>
        <p:spPr bwMode="auto">
          <a:xfrm>
            <a:off x="6887479" y="368751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Check Execution results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87345" y="2800236"/>
            <a:ext cx="2004289" cy="366867"/>
          </a:xfrm>
          <a:prstGeom prst="roundRect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Register data </a:t>
            </a:r>
            <a:r>
              <a:rPr lang="en-US" altLang="ja-JP" sz="900" b="1" dirty="0" smtClean="0">
                <a:solidFill>
                  <a:srgbClr val="FF0000"/>
                </a:solidFill>
                <a:latin typeface="+mn-ea"/>
              </a:rPr>
              <a:t>to</a:t>
            </a:r>
            <a:br>
              <a:rPr lang="en-US" altLang="ja-JP" sz="900" b="1" dirty="0" smtClean="0">
                <a:solidFill>
                  <a:srgbClr val="FF0000"/>
                </a:solidFill>
                <a:latin typeface="+mn-ea"/>
              </a:rPr>
            </a:br>
            <a:r>
              <a:rPr lang="en-US" altLang="ja-JP" sz="900" b="1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Parameter sheet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7" name="角丸四角形 36"/>
          <p:cNvSpPr/>
          <p:nvPr/>
        </p:nvSpPr>
        <p:spPr bwMode="auto">
          <a:xfrm>
            <a:off x="6887345" y="235223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Operation name </a:t>
            </a:r>
            <a:r>
              <a:rPr lang="en-US" altLang="ja-JP" sz="900" b="1" dirty="0" smtClean="0">
                <a:latin typeface="+mn-ea"/>
              </a:rPr>
              <a:t/>
            </a:r>
            <a:br>
              <a:rPr lang="en-US" altLang="ja-JP" sz="900" b="1" dirty="0" smtClean="0">
                <a:latin typeface="+mn-ea"/>
              </a:rPr>
            </a:br>
            <a:r>
              <a:rPr lang="en-US" altLang="ja-JP" sz="900" b="1" dirty="0" smtClean="0">
                <a:latin typeface="+mn-ea"/>
              </a:rPr>
              <a:t>(</a:t>
            </a:r>
            <a:r>
              <a:rPr lang="en-US" altLang="ja-JP" sz="900" b="1" dirty="0">
                <a:latin typeface="+mn-ea"/>
              </a:rPr>
              <a:t>Operation)</a:t>
            </a:r>
            <a:endParaRPr lang="ja-JP" altLang="en-US" sz="900" b="1" dirty="0">
              <a:latin typeface="+mn-ea"/>
            </a:endParaRPr>
          </a:p>
        </p:txBody>
      </p:sp>
      <p:graphicFrame>
        <p:nvGraphicFramePr>
          <p:cNvPr id="38" name="表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846607"/>
              </p:ext>
            </p:extLst>
          </p:nvPr>
        </p:nvGraphicFramePr>
        <p:xfrm>
          <a:off x="478511" y="5163073"/>
          <a:ext cx="7970948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9119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  <a:gridCol w="1656230">
                  <a:extLst>
                    <a:ext uri="{9D8B030D-6E8A-4147-A177-3AD203B41FA5}">
                      <a16:colId xmlns:a16="http://schemas.microsoft.com/office/drawing/2014/main" val="1123245703"/>
                    </a:ext>
                  </a:extLst>
                </a:gridCol>
                <a:gridCol w="1080150">
                  <a:extLst>
                    <a:ext uri="{9D8B030D-6E8A-4147-A177-3AD203B41FA5}">
                      <a16:colId xmlns:a16="http://schemas.microsoft.com/office/drawing/2014/main" val="3689501580"/>
                    </a:ext>
                  </a:extLst>
                </a:gridCol>
                <a:gridCol w="1512210">
                  <a:extLst>
                    <a:ext uri="{9D8B030D-6E8A-4147-A177-3AD203B41FA5}">
                      <a16:colId xmlns:a16="http://schemas.microsoft.com/office/drawing/2014/main" val="3190359237"/>
                    </a:ext>
                  </a:extLst>
                </a:gridCol>
                <a:gridCol w="792110">
                  <a:extLst>
                    <a:ext uri="{9D8B030D-6E8A-4147-A177-3AD203B41FA5}">
                      <a16:colId xmlns:a16="http://schemas.microsoft.com/office/drawing/2014/main" val="2564568463"/>
                    </a:ext>
                  </a:extLst>
                </a:gridCol>
                <a:gridCol w="720100">
                  <a:extLst>
                    <a:ext uri="{9D8B030D-6E8A-4147-A177-3AD203B41FA5}">
                      <a16:colId xmlns:a16="http://schemas.microsoft.com/office/drawing/2014/main" val="2202727908"/>
                    </a:ext>
                  </a:extLst>
                </a:gridCol>
                <a:gridCol w="781029">
                  <a:extLst>
                    <a:ext uri="{9D8B030D-6E8A-4147-A177-3AD203B41FA5}">
                      <a16:colId xmlns:a16="http://schemas.microsoft.com/office/drawing/2014/main" val="1839931078"/>
                    </a:ext>
                  </a:extLst>
                </a:gridCol>
              </a:tblGrid>
              <a:tr h="27083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name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Operation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err="1" smtClean="0">
                          <a:solidFill>
                            <a:schemeClr val="bg1"/>
                          </a:solidFill>
                          <a:latin typeface="+mn-lt"/>
                        </a:rPr>
                        <a:t>httpd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err="1" smtClean="0">
                          <a:solidFill>
                            <a:schemeClr val="bg1"/>
                          </a:solidFill>
                          <a:latin typeface="+mn-lt"/>
                        </a:rPr>
                        <a:t>mariadb</a:t>
                      </a:r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-server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err="1" smtClean="0">
                          <a:solidFill>
                            <a:schemeClr val="bg1"/>
                          </a:solidFill>
                          <a:latin typeface="+mn-lt"/>
                        </a:rPr>
                        <a:t>php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err="1" smtClean="0">
                          <a:solidFill>
                            <a:schemeClr val="bg1"/>
                          </a:solidFill>
                          <a:latin typeface="+mn-lt"/>
                        </a:rPr>
                        <a:t>perl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python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29791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(Previously registered host)</a:t>
                      </a:r>
                      <a:endParaRPr kumimoji="1" lang="ja-JP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(previously</a:t>
                      </a:r>
                      <a:r>
                        <a:rPr kumimoji="1" lang="en-US" altLang="ja-JP" sz="9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specified date</a:t>
                      </a:r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 )_1:Operation</a:t>
                      </a:r>
                      <a:r>
                        <a:rPr kumimoji="1" lang="en-US" altLang="ja-JP" sz="9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kumimoji="1" lang="ja-JP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True</a:t>
                      </a:r>
                      <a:endParaRPr kumimoji="1" lang="ja-JP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*</a:t>
                      </a:r>
                      <a:endParaRPr kumimoji="1" lang="ja-JP" altLang="en-US" sz="9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*</a:t>
                      </a:r>
                      <a:endParaRPr kumimoji="1" lang="ja-JP" altLang="en-US" sz="9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*</a:t>
                      </a:r>
                      <a:endParaRPr kumimoji="1" lang="ja-JP" altLang="en-US" sz="9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</a:tbl>
          </a:graphicData>
        </a:graphic>
      </p:graphicFrame>
      <p:sp>
        <p:nvSpPr>
          <p:cNvPr id="16" name="角丸四角形 15"/>
          <p:cNvSpPr/>
          <p:nvPr/>
        </p:nvSpPr>
        <p:spPr bwMode="auto">
          <a:xfrm>
            <a:off x="76941" y="3103011"/>
            <a:ext cx="650460" cy="158921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7" name="円形吹き出し 16"/>
          <p:cNvSpPr/>
          <p:nvPr/>
        </p:nvSpPr>
        <p:spPr bwMode="auto">
          <a:xfrm>
            <a:off x="853547" y="3054078"/>
            <a:ext cx="301542" cy="303614"/>
          </a:xfrm>
          <a:prstGeom prst="wedgeEllipseCallout">
            <a:avLst>
              <a:gd name="adj1" fmla="val -85552"/>
              <a:gd name="adj2" fmla="val 802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1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88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3" y="2006199"/>
            <a:ext cx="6140194" cy="336707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4.3</a:t>
            </a:r>
            <a:r>
              <a:rPr lang="ja-JP" altLang="en-US" dirty="0" smtClean="0"/>
              <a:t> </a:t>
            </a:r>
            <a:r>
              <a:rPr lang="en-US" altLang="ja-JP" dirty="0"/>
              <a:t>Register data to Parameter sheet (</a:t>
            </a:r>
            <a:r>
              <a:rPr lang="en-US" altLang="ja-JP" dirty="0" smtClean="0"/>
              <a:t>2/2)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/>
              <a:t>Register data to Install Package list</a:t>
            </a:r>
            <a:r>
              <a:rPr lang="en-US" altLang="ja-JP" dirty="0" smtClean="0"/>
              <a:t>.</a:t>
            </a:r>
            <a:endParaRPr lang="en-US" altLang="ja-JP" dirty="0"/>
          </a:p>
          <a:p>
            <a:pPr lvl="1"/>
            <a:r>
              <a:rPr lang="en-US" altLang="ja-JP" dirty="0"/>
              <a:t>Similarly to when we configured substitution value settings, open the display filter and press the "filter" button to check if the registration was done correctly.</a:t>
            </a:r>
            <a:endParaRPr lang="ja-JP" altLang="en-US" dirty="0"/>
          </a:p>
        </p:txBody>
      </p:sp>
      <p:sp>
        <p:nvSpPr>
          <p:cNvPr id="24" name="角丸四角形 23"/>
          <p:cNvSpPr/>
          <p:nvPr/>
        </p:nvSpPr>
        <p:spPr bwMode="auto">
          <a:xfrm>
            <a:off x="971500" y="2600315"/>
            <a:ext cx="5328740" cy="201817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6" name="角丸四角形 25"/>
          <p:cNvSpPr/>
          <p:nvPr/>
        </p:nvSpPr>
        <p:spPr bwMode="auto">
          <a:xfrm>
            <a:off x="1034621" y="4210939"/>
            <a:ext cx="5187514" cy="549675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5" name="円形吹き出し 34"/>
          <p:cNvSpPr/>
          <p:nvPr/>
        </p:nvSpPr>
        <p:spPr bwMode="auto">
          <a:xfrm>
            <a:off x="556539" y="2593099"/>
            <a:ext cx="301542" cy="303614"/>
          </a:xfrm>
          <a:prstGeom prst="wedgeEllipseCallout">
            <a:avLst>
              <a:gd name="adj1" fmla="val 93636"/>
              <a:gd name="adj2" fmla="val 3540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latin typeface="+mn-ea"/>
              </a:rPr>
              <a:t>1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1" name="正方形/長方形 20"/>
          <p:cNvSpPr/>
          <p:nvPr/>
        </p:nvSpPr>
        <p:spPr bwMode="auto">
          <a:xfrm>
            <a:off x="6815468" y="2220394"/>
            <a:ext cx="2148045" cy="200071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7" name="角丸四角形 26"/>
          <p:cNvSpPr/>
          <p:nvPr/>
        </p:nvSpPr>
        <p:spPr bwMode="auto">
          <a:xfrm>
            <a:off x="6887479" y="324408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Execute Jobflow (Conductor)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2" name="角丸四角形 31"/>
          <p:cNvSpPr/>
          <p:nvPr/>
        </p:nvSpPr>
        <p:spPr bwMode="auto">
          <a:xfrm>
            <a:off x="6887479" y="368751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Check Execution results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87345" y="2800236"/>
            <a:ext cx="2004289" cy="366867"/>
          </a:xfrm>
          <a:prstGeom prst="roundRect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Register data to </a:t>
            </a:r>
            <a:r>
              <a:rPr lang="en-US" altLang="ja-JP" sz="900" b="1" dirty="0" smtClean="0">
                <a:solidFill>
                  <a:srgbClr val="FF0000"/>
                </a:solidFill>
                <a:latin typeface="+mn-ea"/>
              </a:rPr>
              <a:t/>
            </a:r>
            <a:br>
              <a:rPr lang="en-US" altLang="ja-JP" sz="900" b="1" dirty="0" smtClean="0">
                <a:solidFill>
                  <a:srgbClr val="FF0000"/>
                </a:solidFill>
                <a:latin typeface="+mn-ea"/>
              </a:rPr>
            </a:br>
            <a:r>
              <a:rPr lang="en-US" altLang="ja-JP" sz="900" b="1" dirty="0" smtClean="0">
                <a:solidFill>
                  <a:srgbClr val="FF0000"/>
                </a:solidFill>
                <a:latin typeface="+mn-ea"/>
              </a:rPr>
              <a:t>Parameter </a:t>
            </a:r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sheet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7" name="角丸四角形 36"/>
          <p:cNvSpPr/>
          <p:nvPr/>
        </p:nvSpPr>
        <p:spPr bwMode="auto">
          <a:xfrm>
            <a:off x="6887345" y="235223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Operation name </a:t>
            </a:r>
            <a:r>
              <a:rPr lang="en-US" altLang="ja-JP" sz="900" b="1" dirty="0" smtClean="0">
                <a:latin typeface="+mn-ea"/>
              </a:rPr>
              <a:t/>
            </a:r>
            <a:br>
              <a:rPr lang="en-US" altLang="ja-JP" sz="900" b="1" dirty="0" smtClean="0">
                <a:latin typeface="+mn-ea"/>
              </a:rPr>
            </a:br>
            <a:r>
              <a:rPr lang="en-US" altLang="ja-JP" sz="900" b="1" dirty="0" smtClean="0">
                <a:latin typeface="+mn-ea"/>
              </a:rPr>
              <a:t>(</a:t>
            </a:r>
            <a:r>
              <a:rPr lang="en-US" altLang="ja-JP" sz="900" b="1" dirty="0">
                <a:latin typeface="+mn-ea"/>
              </a:rPr>
              <a:t>Operation)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18" name="角丸四角形 17"/>
          <p:cNvSpPr/>
          <p:nvPr/>
        </p:nvSpPr>
        <p:spPr bwMode="auto">
          <a:xfrm>
            <a:off x="1080624" y="3498638"/>
            <a:ext cx="838095" cy="196391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9" name="円形吹き出し 18"/>
          <p:cNvSpPr/>
          <p:nvPr/>
        </p:nvSpPr>
        <p:spPr bwMode="auto">
          <a:xfrm>
            <a:off x="597948" y="3429000"/>
            <a:ext cx="301542" cy="303614"/>
          </a:xfrm>
          <a:prstGeom prst="wedgeEllipseCallout">
            <a:avLst>
              <a:gd name="adj1" fmla="val 82609"/>
              <a:gd name="adj2" fmla="val 802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400" b="1" dirty="0" smtClean="0">
                <a:latin typeface="+mn-ea"/>
              </a:rPr>
              <a:t>２</a:t>
            </a:r>
          </a:p>
        </p:txBody>
      </p:sp>
      <p:sp>
        <p:nvSpPr>
          <p:cNvPr id="20" name="円形吹き出し 19"/>
          <p:cNvSpPr/>
          <p:nvPr/>
        </p:nvSpPr>
        <p:spPr bwMode="auto">
          <a:xfrm>
            <a:off x="1138757" y="3752657"/>
            <a:ext cx="301542" cy="303614"/>
          </a:xfrm>
          <a:prstGeom prst="wedgeEllipseCallout">
            <a:avLst>
              <a:gd name="adj1" fmla="val -94"/>
              <a:gd name="adj2" fmla="val 74726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301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43" y="2186979"/>
            <a:ext cx="6664610" cy="411841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710" y="3940955"/>
            <a:ext cx="3779664" cy="255964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4.4</a:t>
            </a:r>
            <a:r>
              <a:rPr lang="ja-JP" altLang="en-US" dirty="0" smtClean="0"/>
              <a:t> </a:t>
            </a:r>
            <a:r>
              <a:rPr lang="en-US" altLang="ja-JP" dirty="0"/>
              <a:t>Execute Jobflow (Conductor) (</a:t>
            </a:r>
            <a:r>
              <a:rPr lang="en-US" altLang="ja-JP" dirty="0" smtClean="0"/>
              <a:t>1/3)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Run Conductor</a:t>
            </a:r>
            <a:endParaRPr lang="en-US" altLang="ja-JP" dirty="0"/>
          </a:p>
          <a:p>
            <a:pPr lvl="1"/>
            <a:r>
              <a:rPr lang="en-US" altLang="ja-JP" dirty="0"/>
              <a:t>We will now start the Conductor.</a:t>
            </a:r>
          </a:p>
          <a:p>
            <a:pPr marL="180000" lvl="1" indent="0">
              <a:buNone/>
            </a:pPr>
            <a:r>
              <a:rPr lang="en-US" altLang="ja-JP" dirty="0"/>
              <a:t>From the "Conductor" Menu group, go to the "Conductor Execution" Menu.</a:t>
            </a:r>
          </a:p>
          <a:p>
            <a:pPr marL="180000" lvl="1" indent="0">
              <a:buNone/>
            </a:pPr>
            <a:r>
              <a:rPr lang="en-US" altLang="ja-JP" dirty="0"/>
              <a:t>Next</a:t>
            </a:r>
            <a:r>
              <a:rPr lang="en-US" altLang="ja-JP" dirty="0" smtClean="0"/>
              <a:t>, select </a:t>
            </a:r>
            <a:r>
              <a:rPr lang="en-US" altLang="ja-JP" dirty="0"/>
              <a:t>"Conductor" and "Operation" and press "Execute.</a:t>
            </a:r>
            <a:endParaRPr lang="en-US" altLang="ja-JP" dirty="0">
              <a:latin typeface="+mn-ea"/>
            </a:endParaRPr>
          </a:p>
        </p:txBody>
      </p:sp>
      <p:sp>
        <p:nvSpPr>
          <p:cNvPr id="34" name="角丸四角形 33"/>
          <p:cNvSpPr/>
          <p:nvPr/>
        </p:nvSpPr>
        <p:spPr bwMode="auto">
          <a:xfrm>
            <a:off x="1429519" y="3608605"/>
            <a:ext cx="4554455" cy="324465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3" name="円形吹き出し 42"/>
          <p:cNvSpPr/>
          <p:nvPr/>
        </p:nvSpPr>
        <p:spPr bwMode="auto">
          <a:xfrm>
            <a:off x="4360717" y="3285654"/>
            <a:ext cx="301542" cy="275538"/>
          </a:xfrm>
          <a:prstGeom prst="wedgeEllipseCallout">
            <a:avLst>
              <a:gd name="adj1" fmla="val -2442"/>
              <a:gd name="adj2" fmla="val 76719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45" name="円形吹き出し 44"/>
          <p:cNvSpPr/>
          <p:nvPr/>
        </p:nvSpPr>
        <p:spPr bwMode="auto">
          <a:xfrm>
            <a:off x="4357288" y="4656762"/>
            <a:ext cx="301542" cy="275538"/>
          </a:xfrm>
          <a:prstGeom prst="wedgeEllipseCallout">
            <a:avLst>
              <a:gd name="adj1" fmla="val -2442"/>
              <a:gd name="adj2" fmla="val 76719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5" name="角丸四角形 24"/>
          <p:cNvSpPr/>
          <p:nvPr/>
        </p:nvSpPr>
        <p:spPr bwMode="auto">
          <a:xfrm>
            <a:off x="1403980" y="4869200"/>
            <a:ext cx="3463590" cy="482814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0" name="角丸四角形 39"/>
          <p:cNvSpPr/>
          <p:nvPr/>
        </p:nvSpPr>
        <p:spPr bwMode="auto">
          <a:xfrm>
            <a:off x="4860039" y="6372510"/>
            <a:ext cx="432061" cy="145300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6" name="円形吹き出し 45"/>
          <p:cNvSpPr/>
          <p:nvPr/>
        </p:nvSpPr>
        <p:spPr bwMode="auto">
          <a:xfrm>
            <a:off x="5417768" y="6298889"/>
            <a:ext cx="301542" cy="275538"/>
          </a:xfrm>
          <a:prstGeom prst="wedgeEllipseCallout">
            <a:avLst>
              <a:gd name="adj1" fmla="val -78814"/>
              <a:gd name="adj2" fmla="val -1944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4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4" name="正方形/長方形 23"/>
          <p:cNvSpPr/>
          <p:nvPr/>
        </p:nvSpPr>
        <p:spPr bwMode="auto">
          <a:xfrm>
            <a:off x="6815468" y="2220394"/>
            <a:ext cx="2148045" cy="200071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3" name="角丸四角形 32"/>
          <p:cNvSpPr/>
          <p:nvPr/>
        </p:nvSpPr>
        <p:spPr bwMode="auto">
          <a:xfrm>
            <a:off x="6887479" y="280064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</a:t>
            </a:r>
            <a:r>
              <a:rPr lang="en-US" altLang="ja-JP" sz="900" b="1" dirty="0" smtClean="0">
                <a:latin typeface="+mn-ea"/>
              </a:rPr>
              <a:t/>
            </a:r>
            <a:br>
              <a:rPr lang="en-US" altLang="ja-JP" sz="900" b="1" dirty="0" smtClean="0">
                <a:latin typeface="+mn-ea"/>
              </a:rPr>
            </a:br>
            <a:r>
              <a:rPr lang="en-US" altLang="ja-JP" sz="900" b="1" dirty="0" smtClean="0">
                <a:latin typeface="+mn-ea"/>
              </a:rPr>
              <a:t>Parameter </a:t>
            </a:r>
            <a:r>
              <a:rPr lang="en-US" altLang="ja-JP" sz="900" b="1" dirty="0">
                <a:latin typeface="+mn-ea"/>
              </a:rPr>
              <a:t>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7" name="角丸四角形 36"/>
          <p:cNvSpPr/>
          <p:nvPr/>
        </p:nvSpPr>
        <p:spPr bwMode="auto">
          <a:xfrm>
            <a:off x="6887479" y="368751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Check Execution results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9" name="角丸四角形 38"/>
          <p:cNvSpPr/>
          <p:nvPr/>
        </p:nvSpPr>
        <p:spPr bwMode="auto">
          <a:xfrm>
            <a:off x="6897132" y="3244083"/>
            <a:ext cx="2004289" cy="366867"/>
          </a:xfrm>
          <a:prstGeom prst="roundRect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Execute Jobflow (Conductor)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1" name="角丸四角形 40"/>
          <p:cNvSpPr/>
          <p:nvPr/>
        </p:nvSpPr>
        <p:spPr bwMode="auto">
          <a:xfrm>
            <a:off x="6887345" y="235223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Operation name </a:t>
            </a:r>
            <a:r>
              <a:rPr lang="en-US" altLang="ja-JP" sz="900" b="1" dirty="0" smtClean="0">
                <a:latin typeface="+mn-ea"/>
              </a:rPr>
              <a:t/>
            </a:r>
            <a:br>
              <a:rPr lang="en-US" altLang="ja-JP" sz="900" b="1" dirty="0" smtClean="0">
                <a:latin typeface="+mn-ea"/>
              </a:rPr>
            </a:br>
            <a:r>
              <a:rPr lang="en-US" altLang="ja-JP" sz="900" b="1" dirty="0" smtClean="0">
                <a:latin typeface="+mn-ea"/>
              </a:rPr>
              <a:t>(</a:t>
            </a:r>
            <a:r>
              <a:rPr lang="en-US" altLang="ja-JP" sz="900" b="1" dirty="0">
                <a:latin typeface="+mn-ea"/>
              </a:rPr>
              <a:t>Operation)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21" name="角丸四角形 20"/>
          <p:cNvSpPr/>
          <p:nvPr/>
        </p:nvSpPr>
        <p:spPr bwMode="auto">
          <a:xfrm>
            <a:off x="374743" y="3551654"/>
            <a:ext cx="841725" cy="229028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2" name="円形吹き出し 21"/>
          <p:cNvSpPr/>
          <p:nvPr/>
        </p:nvSpPr>
        <p:spPr bwMode="auto">
          <a:xfrm>
            <a:off x="37196" y="3687519"/>
            <a:ext cx="301542" cy="275538"/>
          </a:xfrm>
          <a:prstGeom prst="wedgeEllipseCallout">
            <a:avLst>
              <a:gd name="adj1" fmla="val 88041"/>
              <a:gd name="adj2" fmla="val -22534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400" b="1" dirty="0" smtClean="0">
                <a:latin typeface="+mn-ea"/>
              </a:rPr>
              <a:t>１</a:t>
            </a:r>
          </a:p>
        </p:txBody>
      </p:sp>
    </p:spTree>
    <p:extLst>
      <p:ext uri="{BB962C8B-B14F-4D97-AF65-F5344CB8AC3E}">
        <p14:creationId xmlns:p14="http://schemas.microsoft.com/office/powerpoint/2010/main" val="147297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78" y="2062322"/>
            <a:ext cx="5832688" cy="355329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4.4 </a:t>
            </a:r>
            <a:r>
              <a:rPr lang="en-US" altLang="ja-JP" dirty="0"/>
              <a:t>Execute Jobflow (Conductor) (</a:t>
            </a:r>
            <a:r>
              <a:rPr lang="en-US" altLang="ja-JP" dirty="0" smtClean="0"/>
              <a:t>2/3)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Execution results</a:t>
            </a:r>
          </a:p>
          <a:p>
            <a:pPr lvl="1"/>
            <a:r>
              <a:rPr lang="en-US" altLang="ja-JP" dirty="0" smtClean="0"/>
              <a:t>Executing </a:t>
            </a:r>
            <a:r>
              <a:rPr lang="en-US" altLang="ja-JP" dirty="0"/>
              <a:t>the Conductor will move the user to the "Conductor </a:t>
            </a:r>
            <a:r>
              <a:rPr lang="en-US" altLang="ja-JP" dirty="0" smtClean="0"/>
              <a:t>confirmation" </a:t>
            </a:r>
            <a:r>
              <a:rPr lang="en-US" altLang="ja-JP" dirty="0"/>
              <a:t>screen where execution status and execution logs are displayed.</a:t>
            </a:r>
            <a:endParaRPr lang="ja-JP" altLang="en-US" dirty="0"/>
          </a:p>
        </p:txBody>
      </p:sp>
      <p:sp>
        <p:nvSpPr>
          <p:cNvPr id="35" name="正方形/長方形 34"/>
          <p:cNvSpPr/>
          <p:nvPr/>
        </p:nvSpPr>
        <p:spPr bwMode="auto">
          <a:xfrm>
            <a:off x="6815468" y="2220394"/>
            <a:ext cx="2148045" cy="200071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87479" y="280064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</a:t>
            </a:r>
            <a:r>
              <a:rPr lang="en-US" altLang="ja-JP" sz="900" b="1" dirty="0" smtClean="0">
                <a:latin typeface="+mn-ea"/>
              </a:rPr>
              <a:t/>
            </a:r>
            <a:br>
              <a:rPr lang="en-US" altLang="ja-JP" sz="900" b="1" dirty="0" smtClean="0">
                <a:latin typeface="+mn-ea"/>
              </a:rPr>
            </a:br>
            <a:r>
              <a:rPr lang="en-US" altLang="ja-JP" sz="900" b="1" dirty="0" smtClean="0">
                <a:latin typeface="+mn-ea"/>
              </a:rPr>
              <a:t>Parameter </a:t>
            </a:r>
            <a:r>
              <a:rPr lang="en-US" altLang="ja-JP" sz="900" b="1" dirty="0">
                <a:latin typeface="+mn-ea"/>
              </a:rPr>
              <a:t>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7" name="角丸四角形 36"/>
          <p:cNvSpPr/>
          <p:nvPr/>
        </p:nvSpPr>
        <p:spPr bwMode="auto">
          <a:xfrm>
            <a:off x="6887479" y="368751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Check Execution results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8" name="角丸四角形 37"/>
          <p:cNvSpPr/>
          <p:nvPr/>
        </p:nvSpPr>
        <p:spPr bwMode="auto">
          <a:xfrm>
            <a:off x="6897132" y="3244083"/>
            <a:ext cx="2004289" cy="366867"/>
          </a:xfrm>
          <a:prstGeom prst="roundRect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Execute Jobflow (Conductor)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9" name="角丸四角形 38"/>
          <p:cNvSpPr/>
          <p:nvPr/>
        </p:nvSpPr>
        <p:spPr bwMode="auto">
          <a:xfrm>
            <a:off x="6887345" y="235223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Operation name </a:t>
            </a:r>
            <a:r>
              <a:rPr lang="en-US" altLang="ja-JP" sz="900" b="1" dirty="0" smtClean="0">
                <a:latin typeface="+mn-ea"/>
              </a:rPr>
              <a:t/>
            </a:r>
            <a:br>
              <a:rPr lang="en-US" altLang="ja-JP" sz="900" b="1" dirty="0" smtClean="0">
                <a:latin typeface="+mn-ea"/>
              </a:rPr>
            </a:br>
            <a:r>
              <a:rPr lang="en-US" altLang="ja-JP" sz="900" b="1" dirty="0" smtClean="0">
                <a:latin typeface="+mn-ea"/>
              </a:rPr>
              <a:t>(</a:t>
            </a:r>
            <a:r>
              <a:rPr lang="en-US" altLang="ja-JP" sz="900" b="1" dirty="0">
                <a:latin typeface="+mn-ea"/>
              </a:rPr>
              <a:t>Operation)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40" name="角丸四角形 39"/>
          <p:cNvSpPr/>
          <p:nvPr/>
        </p:nvSpPr>
        <p:spPr bwMode="auto">
          <a:xfrm>
            <a:off x="6911513" y="5157240"/>
            <a:ext cx="2052000" cy="1239515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>
                <a:latin typeface="+mn-ea"/>
              </a:rPr>
              <a:t>The execution </a:t>
            </a:r>
            <a:r>
              <a:rPr lang="en-US" altLang="ja-JP" sz="1200" dirty="0" smtClean="0">
                <a:latin typeface="+mn-ea"/>
              </a:rPr>
              <a:t>status</a:t>
            </a:r>
            <a:br>
              <a:rPr lang="en-US" altLang="ja-JP" sz="1200" dirty="0" smtClean="0">
                <a:latin typeface="+mn-ea"/>
              </a:rPr>
            </a:br>
            <a:r>
              <a:rPr lang="en-US" altLang="ja-JP" sz="1200" dirty="0" smtClean="0">
                <a:latin typeface="+mn-ea"/>
              </a:rPr>
              <a:t> </a:t>
            </a:r>
            <a:r>
              <a:rPr lang="en-US" altLang="ja-JP" sz="1200" dirty="0">
                <a:latin typeface="+mn-ea"/>
              </a:rPr>
              <a:t>and execution </a:t>
            </a:r>
            <a:r>
              <a:rPr lang="en-US" altLang="ja-JP" sz="1200" dirty="0" smtClean="0">
                <a:latin typeface="+mn-ea"/>
              </a:rPr>
              <a:t>log</a:t>
            </a:r>
            <a:br>
              <a:rPr lang="en-US" altLang="ja-JP" sz="1200" dirty="0" smtClean="0">
                <a:latin typeface="+mn-ea"/>
              </a:rPr>
            </a:br>
            <a:r>
              <a:rPr lang="en-US" altLang="ja-JP" sz="1200" dirty="0" smtClean="0">
                <a:latin typeface="+mn-ea"/>
              </a:rPr>
              <a:t> </a:t>
            </a:r>
            <a:r>
              <a:rPr lang="en-US" altLang="ja-JP" sz="1200" dirty="0">
                <a:latin typeface="+mn-ea"/>
              </a:rPr>
              <a:t>can be </a:t>
            </a:r>
            <a:r>
              <a:rPr lang="en-US" altLang="ja-JP" sz="1200" dirty="0" smtClean="0">
                <a:latin typeface="+mn-ea"/>
              </a:rPr>
              <a:t>checked</a:t>
            </a:r>
            <a:br>
              <a:rPr lang="en-US" altLang="ja-JP" sz="1200" dirty="0" smtClean="0">
                <a:latin typeface="+mn-ea"/>
              </a:rPr>
            </a:br>
            <a:r>
              <a:rPr lang="en-US" altLang="ja-JP" sz="1200" dirty="0" smtClean="0">
                <a:latin typeface="+mn-ea"/>
              </a:rPr>
              <a:t> </a:t>
            </a:r>
            <a:r>
              <a:rPr lang="en-US" altLang="ja-JP" sz="1200" dirty="0">
                <a:latin typeface="+mn-ea"/>
              </a:rPr>
              <a:t>in </a:t>
            </a:r>
            <a:r>
              <a:rPr lang="en-US" altLang="ja-JP" sz="1200" dirty="0" smtClean="0">
                <a:latin typeface="+mn-ea"/>
              </a:rPr>
              <a:t>real-time.</a:t>
            </a:r>
          </a:p>
        </p:txBody>
      </p:sp>
      <p:sp>
        <p:nvSpPr>
          <p:cNvPr id="14" name="円形吹き出し 13"/>
          <p:cNvSpPr/>
          <p:nvPr/>
        </p:nvSpPr>
        <p:spPr bwMode="auto">
          <a:xfrm>
            <a:off x="6631568" y="4933478"/>
            <a:ext cx="559890" cy="540000"/>
          </a:xfrm>
          <a:prstGeom prst="wedgeEllipseCallout">
            <a:avLst>
              <a:gd name="adj1" fmla="val -47172"/>
              <a:gd name="adj2" fmla="val -125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Poin</a:t>
            </a:r>
            <a:r>
              <a:rPr lang="en-US" altLang="ja-JP" sz="1400" b="1" dirty="0">
                <a:latin typeface="+mn-ea"/>
              </a:rPr>
              <a:t>t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7845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80" y="1895574"/>
            <a:ext cx="6192860" cy="377823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627" y="3396753"/>
            <a:ext cx="3356632" cy="319205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4.4 </a:t>
            </a:r>
            <a:r>
              <a:rPr lang="en-US" altLang="ja-JP" dirty="0"/>
              <a:t>Execute Jobflow (Conductor) (</a:t>
            </a:r>
            <a:r>
              <a:rPr lang="en-US" altLang="ja-JP" dirty="0" smtClean="0"/>
              <a:t>3/3)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Execution results</a:t>
            </a:r>
            <a:endParaRPr lang="en-US" altLang="ja-JP" dirty="0"/>
          </a:p>
          <a:p>
            <a:pPr lvl="1"/>
            <a:r>
              <a:rPr lang="en-US" altLang="ja-JP" dirty="0"/>
              <a:t>Select a job (Movement) and press either the "Done" icon or the Operation status on the </a:t>
            </a:r>
            <a:r>
              <a:rPr lang="en-US" altLang="ja-JP" dirty="0" smtClean="0"/>
              <a:t>right </a:t>
            </a:r>
            <a:r>
              <a:rPr lang="en-US" altLang="ja-JP" dirty="0"/>
              <a:t>to see more details.</a:t>
            </a:r>
            <a:endParaRPr lang="ja-JP" altLang="en-US" dirty="0"/>
          </a:p>
        </p:txBody>
      </p:sp>
      <p:sp>
        <p:nvSpPr>
          <p:cNvPr id="35" name="正方形/長方形 34"/>
          <p:cNvSpPr/>
          <p:nvPr/>
        </p:nvSpPr>
        <p:spPr bwMode="auto">
          <a:xfrm>
            <a:off x="6815468" y="2220394"/>
            <a:ext cx="2148045" cy="200071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87479" y="280064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</a:t>
            </a:r>
            <a:r>
              <a:rPr lang="en-US" altLang="ja-JP" sz="900" b="1" dirty="0" smtClean="0">
                <a:latin typeface="+mn-ea"/>
              </a:rPr>
              <a:t/>
            </a:r>
            <a:br>
              <a:rPr lang="en-US" altLang="ja-JP" sz="900" b="1" dirty="0" smtClean="0">
                <a:latin typeface="+mn-ea"/>
              </a:rPr>
            </a:br>
            <a:r>
              <a:rPr lang="en-US" altLang="ja-JP" sz="900" b="1" dirty="0" smtClean="0">
                <a:latin typeface="+mn-ea"/>
              </a:rPr>
              <a:t>Parameter </a:t>
            </a:r>
            <a:r>
              <a:rPr lang="en-US" altLang="ja-JP" sz="900" b="1" dirty="0">
                <a:latin typeface="+mn-ea"/>
              </a:rPr>
              <a:t>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7" name="角丸四角形 36"/>
          <p:cNvSpPr/>
          <p:nvPr/>
        </p:nvSpPr>
        <p:spPr bwMode="auto">
          <a:xfrm>
            <a:off x="6887479" y="368751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Check Execution results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8" name="角丸四角形 37"/>
          <p:cNvSpPr/>
          <p:nvPr/>
        </p:nvSpPr>
        <p:spPr bwMode="auto">
          <a:xfrm>
            <a:off x="6897132" y="3244083"/>
            <a:ext cx="2004289" cy="366867"/>
          </a:xfrm>
          <a:prstGeom prst="roundRect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Execute Jobflow (Conductor)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9" name="角丸四角形 38"/>
          <p:cNvSpPr/>
          <p:nvPr/>
        </p:nvSpPr>
        <p:spPr bwMode="auto">
          <a:xfrm>
            <a:off x="6887345" y="235223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Operation name </a:t>
            </a:r>
            <a:r>
              <a:rPr lang="en-US" altLang="ja-JP" sz="900" b="1" dirty="0" smtClean="0">
                <a:latin typeface="+mn-ea"/>
              </a:rPr>
              <a:t/>
            </a:r>
            <a:br>
              <a:rPr lang="en-US" altLang="ja-JP" sz="900" b="1" dirty="0" smtClean="0">
                <a:latin typeface="+mn-ea"/>
              </a:rPr>
            </a:br>
            <a:r>
              <a:rPr lang="en-US" altLang="ja-JP" sz="900" b="1" dirty="0" smtClean="0">
                <a:latin typeface="+mn-ea"/>
              </a:rPr>
              <a:t>(</a:t>
            </a:r>
            <a:r>
              <a:rPr lang="en-US" altLang="ja-JP" sz="900" b="1" dirty="0">
                <a:latin typeface="+mn-ea"/>
              </a:rPr>
              <a:t>Operation)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11" name="角丸四角形 10"/>
          <p:cNvSpPr/>
          <p:nvPr/>
        </p:nvSpPr>
        <p:spPr bwMode="auto">
          <a:xfrm>
            <a:off x="2358465" y="3379286"/>
            <a:ext cx="1152160" cy="321738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2" name="角丸四角形 11"/>
          <p:cNvSpPr/>
          <p:nvPr/>
        </p:nvSpPr>
        <p:spPr bwMode="auto">
          <a:xfrm>
            <a:off x="5364110" y="3244083"/>
            <a:ext cx="864120" cy="146606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4" name="角丸四角形 13"/>
          <p:cNvSpPr/>
          <p:nvPr/>
        </p:nvSpPr>
        <p:spPr bwMode="auto">
          <a:xfrm>
            <a:off x="2699740" y="3045312"/>
            <a:ext cx="597274" cy="246101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Select</a:t>
            </a:r>
            <a:endParaRPr lang="en-US" altLang="ja-JP" sz="1200" dirty="0">
              <a:latin typeface="+mn-ea"/>
            </a:endParaRPr>
          </a:p>
        </p:txBody>
      </p:sp>
      <p:sp>
        <p:nvSpPr>
          <p:cNvPr id="13" name="円形吹き出し 12"/>
          <p:cNvSpPr/>
          <p:nvPr/>
        </p:nvSpPr>
        <p:spPr bwMode="auto">
          <a:xfrm>
            <a:off x="2477224" y="2931509"/>
            <a:ext cx="301542" cy="275538"/>
          </a:xfrm>
          <a:prstGeom prst="wedgeEllipseCallout">
            <a:avLst>
              <a:gd name="adj1" fmla="val 315"/>
              <a:gd name="adj2" fmla="val 118956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400" b="1" dirty="0" smtClean="0">
                <a:latin typeface="+mn-ea"/>
              </a:rPr>
              <a:t>１</a:t>
            </a:r>
          </a:p>
        </p:txBody>
      </p:sp>
      <p:cxnSp>
        <p:nvCxnSpPr>
          <p:cNvPr id="15" name="直線矢印コネクタ 14"/>
          <p:cNvCxnSpPr/>
          <p:nvPr/>
        </p:nvCxnSpPr>
        <p:spPr>
          <a:xfrm>
            <a:off x="3125551" y="3701024"/>
            <a:ext cx="1778167" cy="55188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  <a:effectLst>
            <a:glow rad="63500">
              <a:schemeClr val="bg1">
                <a:alpha val="8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H="1">
            <a:off x="5513763" y="3415839"/>
            <a:ext cx="432062" cy="72907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  <a:effectLst>
            <a:glow rad="63500">
              <a:schemeClr val="bg1">
                <a:alpha val="8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32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09" y="1854076"/>
            <a:ext cx="7050171" cy="437110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4.5</a:t>
            </a:r>
            <a:r>
              <a:rPr lang="ja-JP" altLang="en-US" dirty="0" smtClean="0"/>
              <a:t> </a:t>
            </a:r>
            <a:r>
              <a:rPr lang="en-US" altLang="ja-JP" dirty="0"/>
              <a:t>Check Execution results (</a:t>
            </a:r>
            <a:r>
              <a:rPr lang="en-US" altLang="ja-JP" dirty="0" smtClean="0"/>
              <a:t>1/3)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Execution results</a:t>
            </a:r>
            <a:endParaRPr lang="en-US" altLang="ja-JP" dirty="0"/>
          </a:p>
          <a:p>
            <a:pPr lvl="1"/>
            <a:r>
              <a:rPr lang="en-US" altLang="ja-JP" dirty="0"/>
              <a:t>In the detailed results screen, we can use the progress status (Execution log) to check the Ansible execution log.</a:t>
            </a:r>
            <a:endParaRPr lang="ja-JP" altLang="en-US" dirty="0"/>
          </a:p>
        </p:txBody>
      </p:sp>
      <p:sp>
        <p:nvSpPr>
          <p:cNvPr id="35" name="正方形/長方形 34"/>
          <p:cNvSpPr/>
          <p:nvPr/>
        </p:nvSpPr>
        <p:spPr bwMode="auto">
          <a:xfrm>
            <a:off x="6815468" y="2220394"/>
            <a:ext cx="2148045" cy="200071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87479" y="280064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</a:t>
            </a:r>
            <a:r>
              <a:rPr lang="en-US" altLang="ja-JP" sz="900" b="1" dirty="0" smtClean="0">
                <a:latin typeface="+mn-ea"/>
              </a:rPr>
              <a:t/>
            </a:r>
            <a:br>
              <a:rPr lang="en-US" altLang="ja-JP" sz="900" b="1" dirty="0" smtClean="0">
                <a:latin typeface="+mn-ea"/>
              </a:rPr>
            </a:br>
            <a:r>
              <a:rPr lang="en-US" altLang="ja-JP" sz="900" b="1" dirty="0" smtClean="0">
                <a:latin typeface="+mn-ea"/>
              </a:rPr>
              <a:t>Parameter </a:t>
            </a:r>
            <a:r>
              <a:rPr lang="en-US" altLang="ja-JP" sz="900" b="1" dirty="0">
                <a:latin typeface="+mn-ea"/>
              </a:rPr>
              <a:t>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7" name="角丸四角形 36"/>
          <p:cNvSpPr/>
          <p:nvPr/>
        </p:nvSpPr>
        <p:spPr bwMode="auto">
          <a:xfrm>
            <a:off x="6891138" y="3247846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Execute Jobflow (Conductor)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9" name="角丸四角形 38"/>
          <p:cNvSpPr/>
          <p:nvPr/>
        </p:nvSpPr>
        <p:spPr bwMode="auto">
          <a:xfrm>
            <a:off x="6887345" y="235223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Operation name </a:t>
            </a:r>
            <a:r>
              <a:rPr lang="en-US" altLang="ja-JP" sz="900" b="1" dirty="0" smtClean="0">
                <a:latin typeface="+mn-ea"/>
              </a:rPr>
              <a:t/>
            </a:r>
            <a:br>
              <a:rPr lang="en-US" altLang="ja-JP" sz="900" b="1" dirty="0" smtClean="0">
                <a:latin typeface="+mn-ea"/>
              </a:rPr>
            </a:br>
            <a:r>
              <a:rPr lang="en-US" altLang="ja-JP" sz="900" b="1" dirty="0" smtClean="0">
                <a:latin typeface="+mn-ea"/>
              </a:rPr>
              <a:t>(</a:t>
            </a:r>
            <a:r>
              <a:rPr lang="en-US" altLang="ja-JP" sz="900" b="1" dirty="0">
                <a:latin typeface="+mn-ea"/>
              </a:rPr>
              <a:t>Operation)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14" name="角丸四角形 13"/>
          <p:cNvSpPr/>
          <p:nvPr/>
        </p:nvSpPr>
        <p:spPr bwMode="auto">
          <a:xfrm>
            <a:off x="6887344" y="3695045"/>
            <a:ext cx="2004289" cy="366867"/>
          </a:xfrm>
          <a:prstGeom prst="roundRect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Check Execution results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2" name="角丸四角形 21"/>
          <p:cNvSpPr/>
          <p:nvPr/>
        </p:nvSpPr>
        <p:spPr bwMode="auto">
          <a:xfrm>
            <a:off x="1259540" y="2719101"/>
            <a:ext cx="5555924" cy="2294120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200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388" y="3045072"/>
            <a:ext cx="8784000" cy="467239"/>
          </a:xfrm>
        </p:spPr>
        <p:txBody>
          <a:bodyPr/>
          <a:lstStyle/>
          <a:p>
            <a:r>
              <a:rPr lang="en-US" altLang="ja-JP" dirty="0" smtClean="0"/>
              <a:t>1.</a:t>
            </a:r>
            <a:r>
              <a:rPr lang="ja-JP" altLang="en-US" dirty="0" smtClean="0"/>
              <a:t>　</a:t>
            </a:r>
            <a:r>
              <a:rPr lang="en-US" altLang="ja-JP" dirty="0" smtClean="0"/>
              <a:t>Introduction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881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4.5</a:t>
            </a:r>
            <a:r>
              <a:rPr lang="ja-JP" altLang="en-US" dirty="0" smtClean="0"/>
              <a:t> </a:t>
            </a:r>
            <a:r>
              <a:rPr lang="en-US" altLang="ja-JP" dirty="0"/>
              <a:t>Check Execution results (</a:t>
            </a:r>
            <a:r>
              <a:rPr lang="en-US" altLang="ja-JP" dirty="0" smtClean="0"/>
              <a:t>2/3)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Execution results</a:t>
            </a:r>
            <a:endParaRPr lang="en-US" altLang="ja-JP" dirty="0"/>
          </a:p>
          <a:p>
            <a:pPr lvl="1"/>
            <a:r>
              <a:rPr lang="en-US" altLang="ja-JP" dirty="0"/>
              <a:t>Use the Execution log to see if </a:t>
            </a:r>
            <a:r>
              <a:rPr lang="en-US" altLang="ja-JP" dirty="0" err="1"/>
              <a:t>httpd</a:t>
            </a:r>
            <a:r>
              <a:rPr lang="en-US" altLang="ja-JP" dirty="0" smtClean="0"/>
              <a:t>, </a:t>
            </a:r>
            <a:r>
              <a:rPr lang="en-US" altLang="ja-JP" dirty="0" err="1" smtClean="0"/>
              <a:t>php</a:t>
            </a:r>
            <a:r>
              <a:rPr lang="en-US" altLang="ja-JP" dirty="0" smtClean="0"/>
              <a:t>, </a:t>
            </a:r>
            <a:r>
              <a:rPr lang="en-US" altLang="ja-JP" dirty="0" err="1" smtClean="0"/>
              <a:t>perl</a:t>
            </a:r>
            <a:r>
              <a:rPr lang="en-US" altLang="ja-JP" dirty="0" smtClean="0"/>
              <a:t> </a:t>
            </a:r>
            <a:r>
              <a:rPr lang="en-US" altLang="ja-JP" dirty="0"/>
              <a:t>and python are installed.</a:t>
            </a:r>
            <a:endParaRPr lang="ja-JP" altLang="en-US" dirty="0"/>
          </a:p>
        </p:txBody>
      </p:sp>
      <p:sp>
        <p:nvSpPr>
          <p:cNvPr id="35" name="正方形/長方形 34"/>
          <p:cNvSpPr/>
          <p:nvPr/>
        </p:nvSpPr>
        <p:spPr bwMode="auto">
          <a:xfrm>
            <a:off x="6815468" y="2220394"/>
            <a:ext cx="2148045" cy="200071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87479" y="280064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</a:t>
            </a:r>
            <a:r>
              <a:rPr lang="en-US" altLang="ja-JP" sz="900" b="1" dirty="0" smtClean="0">
                <a:latin typeface="+mn-ea"/>
              </a:rPr>
              <a:t>to</a:t>
            </a:r>
            <a:br>
              <a:rPr lang="en-US" altLang="ja-JP" sz="900" b="1" dirty="0" smtClean="0">
                <a:latin typeface="+mn-ea"/>
              </a:rPr>
            </a:br>
            <a:r>
              <a:rPr lang="en-US" altLang="ja-JP" sz="900" b="1" dirty="0" smtClean="0">
                <a:latin typeface="+mn-ea"/>
              </a:rPr>
              <a:t> </a:t>
            </a:r>
            <a:r>
              <a:rPr lang="en-US" altLang="ja-JP" sz="900" b="1" dirty="0">
                <a:latin typeface="+mn-ea"/>
              </a:rPr>
              <a:t>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7" name="角丸四角形 36"/>
          <p:cNvSpPr/>
          <p:nvPr/>
        </p:nvSpPr>
        <p:spPr bwMode="auto">
          <a:xfrm>
            <a:off x="6891138" y="3247846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Execute Jobflow (Conductor)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9" name="角丸四角形 38"/>
          <p:cNvSpPr/>
          <p:nvPr/>
        </p:nvSpPr>
        <p:spPr bwMode="auto">
          <a:xfrm>
            <a:off x="6887345" y="235223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Operation name </a:t>
            </a:r>
            <a:r>
              <a:rPr lang="en-US" altLang="ja-JP" sz="900" b="1" dirty="0" smtClean="0">
                <a:latin typeface="+mn-ea"/>
              </a:rPr>
              <a:t/>
            </a:r>
            <a:br>
              <a:rPr lang="en-US" altLang="ja-JP" sz="900" b="1" dirty="0" smtClean="0">
                <a:latin typeface="+mn-ea"/>
              </a:rPr>
            </a:br>
            <a:r>
              <a:rPr lang="en-US" altLang="ja-JP" sz="900" b="1" dirty="0" smtClean="0">
                <a:latin typeface="+mn-ea"/>
              </a:rPr>
              <a:t>(</a:t>
            </a:r>
            <a:r>
              <a:rPr lang="en-US" altLang="ja-JP" sz="900" b="1" dirty="0">
                <a:latin typeface="+mn-ea"/>
              </a:rPr>
              <a:t>Operation)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14" name="角丸四角形 13"/>
          <p:cNvSpPr/>
          <p:nvPr/>
        </p:nvSpPr>
        <p:spPr bwMode="auto">
          <a:xfrm>
            <a:off x="6887344" y="3695045"/>
            <a:ext cx="2004289" cy="366867"/>
          </a:xfrm>
          <a:prstGeom prst="roundRect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Check Execution results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75788" y="2003686"/>
            <a:ext cx="6336758" cy="4449502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noAutofit/>
          </a:bodyPr>
          <a:lstStyle/>
          <a:p>
            <a:r>
              <a:rPr lang="ja-JP" altLang="en-US" sz="950" dirty="0"/>
              <a:t>～～～～～～～～～～～～～～～～～～～～～～～</a:t>
            </a:r>
            <a:r>
              <a:rPr lang="ja-JP" altLang="en-US" sz="950" dirty="0" smtClean="0"/>
              <a:t>～～</a:t>
            </a:r>
            <a:r>
              <a:rPr lang="ja-JP" altLang="en-US" sz="950" dirty="0"/>
              <a:t>～～～～～～～～～～～～～～～～～～～～～～</a:t>
            </a:r>
            <a:r>
              <a:rPr lang="en-US" altLang="ja-JP" sz="950" dirty="0"/>
              <a:t>Installed:</a:t>
            </a:r>
          </a:p>
          <a:p>
            <a:r>
              <a:rPr lang="en-US" altLang="ja-JP" sz="950" dirty="0"/>
              <a:t>    httpd.x86_64 0:2.4.6-97.el7.centos</a:t>
            </a:r>
          </a:p>
          <a:p>
            <a:r>
              <a:rPr lang="en-US" altLang="ja-JP" sz="950" dirty="0"/>
              <a:t>Dependency Installed: </a:t>
            </a:r>
          </a:p>
          <a:p>
            <a:r>
              <a:rPr lang="en-US" altLang="ja-JP" sz="950" dirty="0"/>
              <a:t>    httpd-tools.x86_64 0:2.4.6-97.el7.centos </a:t>
            </a:r>
            <a:r>
              <a:rPr lang="en-US" altLang="ja-JP" sz="950" dirty="0" err="1"/>
              <a:t>mailcap.noarch</a:t>
            </a:r>
            <a:r>
              <a:rPr lang="en-US" altLang="ja-JP" sz="950" dirty="0"/>
              <a:t> 0:2.1.41-2.el7</a:t>
            </a:r>
          </a:p>
          <a:p>
            <a:r>
              <a:rPr lang="en-US" altLang="ja-JP" sz="950" dirty="0"/>
              <a:t>Complete! </a:t>
            </a:r>
          </a:p>
          <a:p>
            <a:r>
              <a:rPr lang="en-US" altLang="ja-JP" sz="950" dirty="0"/>
              <a:t> "]}</a:t>
            </a:r>
          </a:p>
          <a:p>
            <a:r>
              <a:rPr lang="ja-JP" altLang="en-US" sz="950" dirty="0"/>
              <a:t>～～～～～～～～～～～～～～～～～～～～～～～</a:t>
            </a:r>
            <a:r>
              <a:rPr lang="ja-JP" altLang="en-US" sz="950" dirty="0" smtClean="0"/>
              <a:t>～～</a:t>
            </a:r>
            <a:r>
              <a:rPr lang="ja-JP" altLang="en-US" sz="950" dirty="0"/>
              <a:t>～～～～～～～～～～～～～～～～～～～～～～</a:t>
            </a:r>
            <a:endParaRPr lang="en-US" altLang="ja-JP" sz="950" dirty="0"/>
          </a:p>
          <a:p>
            <a:r>
              <a:rPr lang="en-US" altLang="ja-JP" sz="950" dirty="0"/>
              <a:t>Installed: </a:t>
            </a:r>
          </a:p>
          <a:p>
            <a:r>
              <a:rPr lang="en-US" altLang="ja-JP" sz="950" dirty="0"/>
              <a:t>    php.x86_64 0:5.4.16-48.el7 </a:t>
            </a:r>
          </a:p>
          <a:p>
            <a:r>
              <a:rPr lang="en-US" altLang="ja-JP" sz="950" dirty="0"/>
              <a:t>Dependency Installed: </a:t>
            </a:r>
          </a:p>
          <a:p>
            <a:r>
              <a:rPr lang="en-US" altLang="ja-JP" sz="950" dirty="0"/>
              <a:t>    libzip.x86_64 0:0.10.1-8.el7 php-cli.x86_64 0:5.4.16-48.el7 php-common.x86_64 0:5.4.16-48.el7</a:t>
            </a:r>
          </a:p>
          <a:p>
            <a:r>
              <a:rPr lang="en-US" altLang="ja-JP" sz="950" dirty="0"/>
              <a:t>Complete! </a:t>
            </a:r>
          </a:p>
          <a:p>
            <a:r>
              <a:rPr lang="en-US" altLang="ja-JP" sz="950" dirty="0"/>
              <a:t>"]}</a:t>
            </a:r>
          </a:p>
          <a:p>
            <a:r>
              <a:rPr lang="ja-JP" altLang="en-US" sz="950" dirty="0"/>
              <a:t>～～～～～～～～～～～～～～～～～～～～～～～</a:t>
            </a:r>
            <a:r>
              <a:rPr lang="ja-JP" altLang="en-US" sz="950" dirty="0" smtClean="0"/>
              <a:t>～～</a:t>
            </a:r>
            <a:r>
              <a:rPr lang="ja-JP" altLang="en-US" sz="950" dirty="0"/>
              <a:t>～～～～～～～～～～～～～～～～～～～～～～ </a:t>
            </a:r>
            <a:endParaRPr lang="en-US" altLang="ja-JP" sz="950" dirty="0"/>
          </a:p>
          <a:p>
            <a:r>
              <a:rPr lang="en-US" altLang="ja-JP" sz="950" dirty="0"/>
              <a:t>Updated:</a:t>
            </a:r>
          </a:p>
          <a:p>
            <a:r>
              <a:rPr lang="en-US" altLang="ja-JP" sz="950" dirty="0"/>
              <a:t>    perl.x86_64 4:5.16.3-299.el7_9 </a:t>
            </a:r>
          </a:p>
          <a:p>
            <a:r>
              <a:rPr lang="en-US" altLang="ja-JP" sz="950" dirty="0"/>
              <a:t>Dependency Updated: </a:t>
            </a:r>
          </a:p>
          <a:p>
            <a:r>
              <a:rPr lang="en-US" altLang="ja-JP" sz="950" dirty="0"/>
              <a:t>    perl-libs.x86_64 4:5.16.3-299.el7_9 </a:t>
            </a:r>
          </a:p>
          <a:p>
            <a:r>
              <a:rPr lang="en-US" altLang="ja-JP" sz="950" dirty="0"/>
              <a:t>Complete!</a:t>
            </a:r>
          </a:p>
          <a:p>
            <a:r>
              <a:rPr lang="en-US" altLang="ja-JP" sz="950" dirty="0"/>
              <a:t>"]}</a:t>
            </a:r>
          </a:p>
          <a:p>
            <a:r>
              <a:rPr lang="ja-JP" altLang="en-US" sz="950" dirty="0"/>
              <a:t>～～～～～～～～～～～～～～～～～～～～～～～</a:t>
            </a:r>
            <a:r>
              <a:rPr lang="ja-JP" altLang="en-US" sz="950" dirty="0" smtClean="0"/>
              <a:t>～～</a:t>
            </a:r>
            <a:r>
              <a:rPr lang="ja-JP" altLang="en-US" sz="950" dirty="0"/>
              <a:t>～～～～～～～～～～～～～～～～～～～～～～</a:t>
            </a:r>
            <a:endParaRPr lang="en-US" altLang="ja-JP" sz="950" dirty="0"/>
          </a:p>
          <a:p>
            <a:r>
              <a:rPr lang="en-US" altLang="ja-JP" sz="950" dirty="0"/>
              <a:t>Updated:</a:t>
            </a:r>
          </a:p>
          <a:p>
            <a:r>
              <a:rPr lang="en-US" altLang="ja-JP" sz="950" dirty="0"/>
              <a:t>    python.x86_64 0:2.7.5-90.el7 </a:t>
            </a:r>
          </a:p>
          <a:p>
            <a:r>
              <a:rPr lang="en-US" altLang="ja-JP" sz="950" dirty="0"/>
              <a:t>Dependency Updated: </a:t>
            </a:r>
          </a:p>
          <a:p>
            <a:r>
              <a:rPr lang="en-US" altLang="ja-JP" sz="950" dirty="0"/>
              <a:t>    python-libs.x86_64 0:2.7.5-90.el7 </a:t>
            </a:r>
          </a:p>
          <a:p>
            <a:r>
              <a:rPr lang="en-US" altLang="ja-JP" sz="950" dirty="0"/>
              <a:t>Complete! </a:t>
            </a:r>
          </a:p>
          <a:p>
            <a:r>
              <a:rPr lang="en-US" altLang="ja-JP" sz="950" dirty="0"/>
              <a:t>"]}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52262" y="1749770"/>
            <a:ext cx="26635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050" dirty="0" smtClean="0"/>
              <a:t>Progress log(Execution log)</a:t>
            </a:r>
            <a:endParaRPr kumimoji="1"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61297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4.5</a:t>
            </a:r>
            <a:r>
              <a:rPr lang="ja-JP" altLang="en-US" dirty="0" smtClean="0"/>
              <a:t> </a:t>
            </a:r>
            <a:r>
              <a:rPr lang="en-US" altLang="ja-JP" dirty="0"/>
              <a:t>Check Execution results (</a:t>
            </a:r>
            <a:r>
              <a:rPr lang="en-US" altLang="ja-JP" dirty="0" smtClean="0"/>
              <a:t>3/3)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/>
              <a:t>Check the Target </a:t>
            </a:r>
            <a:r>
              <a:rPr lang="en-US" altLang="ja-JP" dirty="0" smtClean="0"/>
              <a:t>machine.</a:t>
            </a:r>
          </a:p>
          <a:p>
            <a:pPr lvl="1"/>
            <a:r>
              <a:rPr lang="en-US" altLang="ja-JP" dirty="0"/>
              <a:t>Check that the packages are installed on the Target machine.</a:t>
            </a:r>
            <a:endParaRPr lang="ja-JP" altLang="en-US" dirty="0"/>
          </a:p>
        </p:txBody>
      </p:sp>
      <p:sp>
        <p:nvSpPr>
          <p:cNvPr id="35" name="正方形/長方形 34"/>
          <p:cNvSpPr/>
          <p:nvPr/>
        </p:nvSpPr>
        <p:spPr bwMode="auto">
          <a:xfrm>
            <a:off x="6815468" y="2220394"/>
            <a:ext cx="2148045" cy="200071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87479" y="280064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</a:t>
            </a:r>
            <a:r>
              <a:rPr lang="en-US" altLang="ja-JP" sz="900" b="1" dirty="0" smtClean="0">
                <a:latin typeface="+mn-ea"/>
              </a:rPr>
              <a:t/>
            </a:r>
            <a:br>
              <a:rPr lang="en-US" altLang="ja-JP" sz="900" b="1" dirty="0" smtClean="0">
                <a:latin typeface="+mn-ea"/>
              </a:rPr>
            </a:br>
            <a:r>
              <a:rPr lang="en-US" altLang="ja-JP" sz="900" b="1" dirty="0" smtClean="0">
                <a:latin typeface="+mn-ea"/>
              </a:rPr>
              <a:t>Parameter </a:t>
            </a:r>
            <a:r>
              <a:rPr lang="en-US" altLang="ja-JP" sz="900" b="1" dirty="0">
                <a:latin typeface="+mn-ea"/>
              </a:rPr>
              <a:t>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7" name="角丸四角形 36"/>
          <p:cNvSpPr/>
          <p:nvPr/>
        </p:nvSpPr>
        <p:spPr bwMode="auto">
          <a:xfrm>
            <a:off x="6891138" y="3247846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Execute Jobflow (Conductor)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9" name="角丸四角形 38"/>
          <p:cNvSpPr/>
          <p:nvPr/>
        </p:nvSpPr>
        <p:spPr bwMode="auto">
          <a:xfrm>
            <a:off x="6887345" y="235223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Operation name </a:t>
            </a:r>
            <a:r>
              <a:rPr lang="en-US" altLang="ja-JP" sz="900" b="1" dirty="0" smtClean="0">
                <a:latin typeface="+mn-ea"/>
              </a:rPr>
              <a:t/>
            </a:r>
            <a:br>
              <a:rPr lang="en-US" altLang="ja-JP" sz="900" b="1" dirty="0" smtClean="0">
                <a:latin typeface="+mn-ea"/>
              </a:rPr>
            </a:br>
            <a:r>
              <a:rPr lang="en-US" altLang="ja-JP" sz="900" b="1" dirty="0" smtClean="0">
                <a:latin typeface="+mn-ea"/>
              </a:rPr>
              <a:t>(</a:t>
            </a:r>
            <a:r>
              <a:rPr lang="en-US" altLang="ja-JP" sz="900" b="1" dirty="0">
                <a:latin typeface="+mn-ea"/>
              </a:rPr>
              <a:t>Operation)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14" name="角丸四角形 13"/>
          <p:cNvSpPr/>
          <p:nvPr/>
        </p:nvSpPr>
        <p:spPr bwMode="auto">
          <a:xfrm>
            <a:off x="6887344" y="3695045"/>
            <a:ext cx="2004289" cy="366867"/>
          </a:xfrm>
          <a:prstGeom prst="roundRect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Check Execution results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86735" y="1800836"/>
            <a:ext cx="17938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50" dirty="0" err="1" smtClean="0"/>
              <a:t>hostA</a:t>
            </a:r>
            <a:endParaRPr kumimoji="1" lang="ja-JP" altLang="en-US" sz="105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13973" y="2054752"/>
            <a:ext cx="6455469" cy="1858656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noAutofit/>
          </a:bodyPr>
          <a:lstStyle/>
          <a:p>
            <a:r>
              <a:rPr lang="en-US" altLang="ja-JP" sz="1400" dirty="0"/>
              <a:t>$ yum list installed </a:t>
            </a:r>
            <a:r>
              <a:rPr lang="en-US" altLang="ja-JP" sz="1400" dirty="0" err="1"/>
              <a:t>httpd</a:t>
            </a:r>
            <a:endParaRPr lang="en-US" altLang="ja-JP" sz="1400" dirty="0"/>
          </a:p>
          <a:p>
            <a:r>
              <a:rPr lang="en-US" altLang="ja-JP" sz="1400" dirty="0"/>
              <a:t>Loaded plugins: </a:t>
            </a:r>
            <a:r>
              <a:rPr lang="en-US" altLang="ja-JP" sz="1400" dirty="0" err="1"/>
              <a:t>fastestmirror</a:t>
            </a:r>
            <a:r>
              <a:rPr lang="en-US" altLang="ja-JP" sz="1400" dirty="0"/>
              <a:t>, </a:t>
            </a:r>
            <a:r>
              <a:rPr lang="en-US" altLang="ja-JP" sz="1400" dirty="0" err="1"/>
              <a:t>langpacks</a:t>
            </a:r>
            <a:endParaRPr lang="en-US" altLang="ja-JP" sz="1400" dirty="0"/>
          </a:p>
          <a:p>
            <a:r>
              <a:rPr lang="en-US" altLang="ja-JP" sz="1400" dirty="0"/>
              <a:t>Loading mirror speeds from cached </a:t>
            </a:r>
            <a:r>
              <a:rPr lang="en-US" altLang="ja-JP" sz="1400" dirty="0" err="1"/>
              <a:t>hostfile</a:t>
            </a:r>
            <a:endParaRPr lang="en-US" altLang="ja-JP" sz="1400" dirty="0"/>
          </a:p>
          <a:p>
            <a:r>
              <a:rPr lang="en-US" altLang="ja-JP" sz="1400" dirty="0"/>
              <a:t> * base: ftp-srv2.kddilabs.jp</a:t>
            </a:r>
          </a:p>
          <a:p>
            <a:r>
              <a:rPr lang="en-US" altLang="ja-JP" sz="1400" dirty="0"/>
              <a:t> * extras: ftp-srv2.kddilabs.jp</a:t>
            </a:r>
          </a:p>
          <a:p>
            <a:r>
              <a:rPr lang="en-US" altLang="ja-JP" sz="1400" dirty="0"/>
              <a:t> * updates: ftp-srv2.kddilabs.jp</a:t>
            </a:r>
          </a:p>
          <a:p>
            <a:r>
              <a:rPr lang="en-US" altLang="ja-JP" sz="1400" dirty="0"/>
              <a:t>Installed Packages</a:t>
            </a:r>
          </a:p>
          <a:p>
            <a:r>
              <a:rPr lang="en-US" altLang="ja-JP" sz="1400" dirty="0"/>
              <a:t>httpd.x86_64                    2.4.6-97.el7.centos                     @updates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2249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388" y="3045072"/>
            <a:ext cx="8784000" cy="467239"/>
          </a:xfrm>
        </p:spPr>
        <p:txBody>
          <a:bodyPr/>
          <a:lstStyle/>
          <a:p>
            <a:r>
              <a:rPr lang="en-US" altLang="ja-JP" dirty="0"/>
              <a:t>5</a:t>
            </a:r>
            <a:r>
              <a:rPr lang="en-US" altLang="ja-JP" dirty="0" smtClean="0"/>
              <a:t>.</a:t>
            </a:r>
            <a:r>
              <a:rPr lang="ja-JP" altLang="en-US" dirty="0" smtClean="0"/>
              <a:t>　</a:t>
            </a:r>
            <a:r>
              <a:rPr lang="en-US" altLang="ja-JP" dirty="0" smtClean="0">
                <a:latin typeface="+mn-ea"/>
              </a:rPr>
              <a:t>Execution (Second time)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3081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89" y="2111978"/>
            <a:ext cx="6406446" cy="434121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/>
              <a:t>5</a:t>
            </a:r>
            <a:r>
              <a:rPr lang="en-US" altLang="ja-JP" dirty="0" smtClean="0"/>
              <a:t>.1</a:t>
            </a:r>
            <a:r>
              <a:rPr lang="ja-JP" altLang="en-US" dirty="0" smtClean="0"/>
              <a:t> </a:t>
            </a:r>
            <a:r>
              <a:rPr lang="en-US" altLang="ja-JP" dirty="0"/>
              <a:t>Register Operation name (Operation)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3" y="836712"/>
            <a:ext cx="8857108" cy="5616476"/>
          </a:xfrm>
        </p:spPr>
        <p:txBody>
          <a:bodyPr/>
          <a:lstStyle/>
          <a:p>
            <a:r>
              <a:rPr lang="en-US" altLang="ja-JP" dirty="0"/>
              <a:t>Register Operation name to the "Operation list".</a:t>
            </a:r>
            <a:endParaRPr lang="en-US" altLang="ja-JP" dirty="0" smtClean="0"/>
          </a:p>
          <a:p>
            <a:pPr lvl="1"/>
            <a:r>
              <a:rPr lang="en-US" altLang="ja-JP" dirty="0"/>
              <a:t>This step will be the same as the first time we registered an operation name</a:t>
            </a:r>
            <a:r>
              <a:rPr lang="en-US" altLang="ja-JP" dirty="0" smtClean="0"/>
              <a:t>.</a:t>
            </a:r>
          </a:p>
          <a:p>
            <a:pPr marL="180000" lvl="1" indent="0">
              <a:buNone/>
            </a:pPr>
            <a:r>
              <a:rPr lang="en-US" altLang="ja-JP" dirty="0" smtClean="0"/>
              <a:t>   From </a:t>
            </a:r>
            <a:r>
              <a:rPr lang="en-US" altLang="ja-JP" dirty="0"/>
              <a:t>the "Basic Console" menu group, go to the "Operation list" menu</a:t>
            </a:r>
            <a:r>
              <a:rPr lang="en-US" altLang="ja-JP" dirty="0" smtClean="0"/>
              <a:t>.</a:t>
            </a:r>
          </a:p>
          <a:p>
            <a:pPr marL="180000" lvl="1" indent="0">
              <a:buNone/>
            </a:pPr>
            <a:r>
              <a:rPr lang="ja-JP" altLang="en-US" dirty="0" smtClean="0"/>
              <a:t>   </a:t>
            </a:r>
            <a:r>
              <a:rPr lang="en-US" altLang="ja-JP" dirty="0"/>
              <a:t>Input the information below and press the "Register" button.</a:t>
            </a:r>
            <a:endParaRPr lang="en-US" altLang="ja-JP" spc="-150" dirty="0"/>
          </a:p>
        </p:txBody>
      </p:sp>
      <p:sp>
        <p:nvSpPr>
          <p:cNvPr id="10" name="角丸四角形 9"/>
          <p:cNvSpPr/>
          <p:nvPr/>
        </p:nvSpPr>
        <p:spPr bwMode="auto">
          <a:xfrm>
            <a:off x="1619543" y="4963456"/>
            <a:ext cx="1846116" cy="612000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1" name="角丸四角形 10"/>
          <p:cNvSpPr/>
          <p:nvPr/>
        </p:nvSpPr>
        <p:spPr bwMode="auto">
          <a:xfrm>
            <a:off x="2131280" y="5805360"/>
            <a:ext cx="935448" cy="216000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0" name="正方形/長方形 19"/>
          <p:cNvSpPr/>
          <p:nvPr/>
        </p:nvSpPr>
        <p:spPr bwMode="auto">
          <a:xfrm>
            <a:off x="6815468" y="2220394"/>
            <a:ext cx="2148045" cy="200071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2" name="角丸四角形 21"/>
          <p:cNvSpPr/>
          <p:nvPr/>
        </p:nvSpPr>
        <p:spPr bwMode="auto">
          <a:xfrm>
            <a:off x="6887479" y="280064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</a:t>
            </a:r>
            <a:br>
              <a:rPr lang="en-US" altLang="ja-JP" sz="900" b="1" dirty="0">
                <a:latin typeface="+mn-ea"/>
              </a:rPr>
            </a:br>
            <a:r>
              <a:rPr lang="en-US" altLang="ja-JP" sz="900" b="1" dirty="0">
                <a:latin typeface="+mn-ea"/>
              </a:rPr>
              <a:t>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23" name="角丸四角形 22"/>
          <p:cNvSpPr/>
          <p:nvPr/>
        </p:nvSpPr>
        <p:spPr bwMode="auto">
          <a:xfrm>
            <a:off x="6887479" y="324408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Execute Jobflow (Conductor)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24" name="角丸四角形 23"/>
          <p:cNvSpPr/>
          <p:nvPr/>
        </p:nvSpPr>
        <p:spPr bwMode="auto">
          <a:xfrm>
            <a:off x="6887479" y="368751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Check Execution results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2" name="円形吹き出し 31"/>
          <p:cNvSpPr/>
          <p:nvPr/>
        </p:nvSpPr>
        <p:spPr bwMode="auto">
          <a:xfrm>
            <a:off x="3346719" y="5626112"/>
            <a:ext cx="301542" cy="303614"/>
          </a:xfrm>
          <a:prstGeom prst="wedgeEllipseCallout">
            <a:avLst>
              <a:gd name="adj1" fmla="val -85552"/>
              <a:gd name="adj2" fmla="val 802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7" name="角丸四角形 26"/>
          <p:cNvSpPr/>
          <p:nvPr/>
        </p:nvSpPr>
        <p:spPr bwMode="auto">
          <a:xfrm>
            <a:off x="3966190" y="5097760"/>
            <a:ext cx="3489065" cy="995610"/>
          </a:xfrm>
          <a:prstGeom prst="roundRect">
            <a:avLst>
              <a:gd name="adj" fmla="val 7533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dirty="0" smtClean="0">
              <a:latin typeface="+mn-ea"/>
            </a:endParaRPr>
          </a:p>
        </p:txBody>
      </p:sp>
      <p:sp>
        <p:nvSpPr>
          <p:cNvPr id="29" name="円形吹き出し 28"/>
          <p:cNvSpPr/>
          <p:nvPr/>
        </p:nvSpPr>
        <p:spPr bwMode="auto">
          <a:xfrm>
            <a:off x="3814936" y="4909161"/>
            <a:ext cx="301542" cy="312200"/>
          </a:xfrm>
          <a:prstGeom prst="wedgeEllipseCallout">
            <a:avLst>
              <a:gd name="adj1" fmla="val -170705"/>
              <a:gd name="adj2" fmla="val -4029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  <p:graphicFrame>
        <p:nvGraphicFramePr>
          <p:cNvPr id="33" name="表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081239"/>
              </p:ext>
            </p:extLst>
          </p:nvPr>
        </p:nvGraphicFramePr>
        <p:xfrm>
          <a:off x="4116961" y="5269456"/>
          <a:ext cx="322036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198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  <a:gridCol w="1611163">
                  <a:extLst>
                    <a:ext uri="{9D8B030D-6E8A-4147-A177-3AD203B41FA5}">
                      <a16:colId xmlns:a16="http://schemas.microsoft.com/office/drawing/2014/main" val="1123245703"/>
                    </a:ext>
                  </a:extLst>
                </a:gridCol>
              </a:tblGrid>
              <a:tr h="16431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Operation name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Reservation date/time</a:t>
                      </a:r>
                      <a:endParaRPr kumimoji="1" lang="zh-TW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27385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Operation</a:t>
                      </a:r>
                      <a:r>
                        <a:rPr kumimoji="1" lang="en-US" altLang="ja-JP" sz="12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kumimoji="1" lang="en-US" altLang="ja-JP" sz="12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(Free</a:t>
                      </a:r>
                      <a:r>
                        <a:rPr kumimoji="1" lang="en-US" altLang="ja-JP" sz="12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date/time</a:t>
                      </a:r>
                      <a:r>
                        <a:rPr kumimoji="1" lang="en-US" altLang="ja-JP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</a:tbl>
          </a:graphicData>
        </a:graphic>
      </p:graphicFrame>
      <p:sp>
        <p:nvSpPr>
          <p:cNvPr id="18" name="角丸四角形 17"/>
          <p:cNvSpPr/>
          <p:nvPr/>
        </p:nvSpPr>
        <p:spPr bwMode="auto">
          <a:xfrm>
            <a:off x="6887479" y="2357211"/>
            <a:ext cx="2004289" cy="366867"/>
          </a:xfrm>
          <a:prstGeom prst="roundRect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Register Operation name </a:t>
            </a:r>
            <a:br>
              <a:rPr lang="en-US" altLang="ja-JP" sz="900" b="1" dirty="0">
                <a:solidFill>
                  <a:srgbClr val="FF0000"/>
                </a:solidFill>
                <a:latin typeface="+mn-ea"/>
              </a:rPr>
            </a:br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(Operation)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6" name="角丸四角形 15"/>
          <p:cNvSpPr/>
          <p:nvPr/>
        </p:nvSpPr>
        <p:spPr bwMode="auto">
          <a:xfrm>
            <a:off x="291089" y="2998984"/>
            <a:ext cx="813329" cy="199386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7" name="円形吹き出し 16"/>
          <p:cNvSpPr/>
          <p:nvPr/>
        </p:nvSpPr>
        <p:spPr bwMode="auto">
          <a:xfrm>
            <a:off x="1476088" y="3010955"/>
            <a:ext cx="301542" cy="312200"/>
          </a:xfrm>
          <a:prstGeom prst="wedgeEllipseCallout">
            <a:avLst>
              <a:gd name="adj1" fmla="val -170705"/>
              <a:gd name="adj2" fmla="val -4029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1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757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68" y="2426203"/>
            <a:ext cx="6743537" cy="302098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/>
              <a:t>5</a:t>
            </a:r>
            <a:r>
              <a:rPr lang="en-US" altLang="ja-JP" dirty="0" smtClean="0"/>
              <a:t>.2</a:t>
            </a:r>
            <a:r>
              <a:rPr lang="ja-JP" altLang="en-US" dirty="0" smtClean="0"/>
              <a:t> </a:t>
            </a:r>
            <a:r>
              <a:rPr lang="en-US" altLang="ja-JP" dirty="0"/>
              <a:t>Register data to Parameter sheet</a:t>
            </a:r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Register data to “Install Package list”</a:t>
            </a:r>
          </a:p>
          <a:p>
            <a:pPr lvl="1"/>
            <a:r>
              <a:rPr lang="en-US" altLang="ja-JP" dirty="0"/>
              <a:t>From the "Input" menu group, go to the "Install package list" menu</a:t>
            </a:r>
          </a:p>
          <a:p>
            <a:pPr marL="180000" lvl="1" indent="0">
              <a:buNone/>
            </a:pPr>
            <a:r>
              <a:rPr lang="en-US" altLang="ja-JP" dirty="0" smtClean="0"/>
              <a:t>Input </a:t>
            </a:r>
            <a:r>
              <a:rPr lang="en-US" altLang="ja-JP" dirty="0"/>
              <a:t>the information below and press the "Register" button</a:t>
            </a:r>
            <a:r>
              <a:rPr lang="en-US" altLang="ja-JP" dirty="0" smtClean="0"/>
              <a:t>. Please note that the packages we are installing are different from the first time.</a:t>
            </a:r>
            <a:endParaRPr lang="ja-JP" altLang="en-US" dirty="0"/>
          </a:p>
        </p:txBody>
      </p:sp>
      <p:sp>
        <p:nvSpPr>
          <p:cNvPr id="24" name="角丸四角形 23"/>
          <p:cNvSpPr/>
          <p:nvPr/>
        </p:nvSpPr>
        <p:spPr bwMode="auto">
          <a:xfrm>
            <a:off x="855238" y="3398915"/>
            <a:ext cx="5844233" cy="617875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6" name="角丸四角形 25"/>
          <p:cNvSpPr/>
          <p:nvPr/>
        </p:nvSpPr>
        <p:spPr bwMode="auto">
          <a:xfrm>
            <a:off x="1414610" y="4079105"/>
            <a:ext cx="792110" cy="195276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3" name="角丸四角形 32"/>
          <p:cNvSpPr/>
          <p:nvPr/>
        </p:nvSpPr>
        <p:spPr bwMode="auto">
          <a:xfrm>
            <a:off x="323410" y="4807044"/>
            <a:ext cx="8281150" cy="998286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ja-JP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4" name="円形吹き出し 33"/>
          <p:cNvSpPr/>
          <p:nvPr/>
        </p:nvSpPr>
        <p:spPr bwMode="auto">
          <a:xfrm>
            <a:off x="251400" y="4647091"/>
            <a:ext cx="301542" cy="275538"/>
          </a:xfrm>
          <a:prstGeom prst="wedgeEllipseCallout">
            <a:avLst>
              <a:gd name="adj1" fmla="val 165719"/>
              <a:gd name="adj2" fmla="val -387884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35" name="円形吹き出し 34"/>
          <p:cNvSpPr/>
          <p:nvPr/>
        </p:nvSpPr>
        <p:spPr bwMode="auto">
          <a:xfrm>
            <a:off x="2555720" y="4176795"/>
            <a:ext cx="301542" cy="303614"/>
          </a:xfrm>
          <a:prstGeom prst="wedgeEllipseCallout">
            <a:avLst>
              <a:gd name="adj1" fmla="val -85552"/>
              <a:gd name="adj2" fmla="val 802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1" name="正方形/長方形 20"/>
          <p:cNvSpPr/>
          <p:nvPr/>
        </p:nvSpPr>
        <p:spPr bwMode="auto">
          <a:xfrm>
            <a:off x="6815468" y="2220394"/>
            <a:ext cx="2148045" cy="200071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7" name="角丸四角形 26"/>
          <p:cNvSpPr/>
          <p:nvPr/>
        </p:nvSpPr>
        <p:spPr bwMode="auto">
          <a:xfrm>
            <a:off x="6887479" y="324408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Execute Jobflow (Conductor)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2" name="角丸四角形 31"/>
          <p:cNvSpPr/>
          <p:nvPr/>
        </p:nvSpPr>
        <p:spPr bwMode="auto">
          <a:xfrm>
            <a:off x="6887479" y="368751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Check Execution results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87345" y="2800236"/>
            <a:ext cx="2004289" cy="366867"/>
          </a:xfrm>
          <a:prstGeom prst="roundRect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Register data to </a:t>
            </a:r>
            <a:br>
              <a:rPr lang="en-US" altLang="ja-JP" sz="900" b="1" dirty="0">
                <a:solidFill>
                  <a:srgbClr val="FF0000"/>
                </a:solidFill>
                <a:latin typeface="+mn-ea"/>
              </a:rPr>
            </a:br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Parameter sheet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7" name="角丸四角形 36"/>
          <p:cNvSpPr/>
          <p:nvPr/>
        </p:nvSpPr>
        <p:spPr bwMode="auto">
          <a:xfrm>
            <a:off x="6887345" y="235223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Operation name </a:t>
            </a:r>
            <a:br>
              <a:rPr lang="en-US" altLang="ja-JP" sz="900" b="1" dirty="0">
                <a:latin typeface="+mn-ea"/>
              </a:rPr>
            </a:br>
            <a:r>
              <a:rPr lang="en-US" altLang="ja-JP" sz="900" b="1" dirty="0">
                <a:latin typeface="+mn-ea"/>
              </a:rPr>
              <a:t>(Operation)</a:t>
            </a:r>
            <a:endParaRPr lang="ja-JP" altLang="en-US" sz="900" b="1" dirty="0">
              <a:latin typeface="+mn-ea"/>
            </a:endParaRPr>
          </a:p>
        </p:txBody>
      </p:sp>
      <p:graphicFrame>
        <p:nvGraphicFramePr>
          <p:cNvPr id="38" name="表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151894"/>
              </p:ext>
            </p:extLst>
          </p:nvPr>
        </p:nvGraphicFramePr>
        <p:xfrm>
          <a:off x="478511" y="4967110"/>
          <a:ext cx="7970948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9119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  <a:gridCol w="1656230">
                  <a:extLst>
                    <a:ext uri="{9D8B030D-6E8A-4147-A177-3AD203B41FA5}">
                      <a16:colId xmlns:a16="http://schemas.microsoft.com/office/drawing/2014/main" val="1123245703"/>
                    </a:ext>
                  </a:extLst>
                </a:gridCol>
                <a:gridCol w="1080150">
                  <a:extLst>
                    <a:ext uri="{9D8B030D-6E8A-4147-A177-3AD203B41FA5}">
                      <a16:colId xmlns:a16="http://schemas.microsoft.com/office/drawing/2014/main" val="3689501580"/>
                    </a:ext>
                  </a:extLst>
                </a:gridCol>
                <a:gridCol w="1512210">
                  <a:extLst>
                    <a:ext uri="{9D8B030D-6E8A-4147-A177-3AD203B41FA5}">
                      <a16:colId xmlns:a16="http://schemas.microsoft.com/office/drawing/2014/main" val="3190359237"/>
                    </a:ext>
                  </a:extLst>
                </a:gridCol>
                <a:gridCol w="792110">
                  <a:extLst>
                    <a:ext uri="{9D8B030D-6E8A-4147-A177-3AD203B41FA5}">
                      <a16:colId xmlns:a16="http://schemas.microsoft.com/office/drawing/2014/main" val="2564568463"/>
                    </a:ext>
                  </a:extLst>
                </a:gridCol>
                <a:gridCol w="720100">
                  <a:extLst>
                    <a:ext uri="{9D8B030D-6E8A-4147-A177-3AD203B41FA5}">
                      <a16:colId xmlns:a16="http://schemas.microsoft.com/office/drawing/2014/main" val="2202727908"/>
                    </a:ext>
                  </a:extLst>
                </a:gridCol>
                <a:gridCol w="781029">
                  <a:extLst>
                    <a:ext uri="{9D8B030D-6E8A-4147-A177-3AD203B41FA5}">
                      <a16:colId xmlns:a16="http://schemas.microsoft.com/office/drawing/2014/main" val="1839931078"/>
                    </a:ext>
                  </a:extLst>
                </a:gridCol>
              </a:tblGrid>
              <a:tr h="27083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smtClean="0">
                          <a:solidFill>
                            <a:schemeClr val="bg1"/>
                          </a:solidFill>
                          <a:latin typeface="+mn-lt"/>
                        </a:rPr>
                        <a:t>Host name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smtClean="0">
                          <a:solidFill>
                            <a:schemeClr val="bg1"/>
                          </a:solidFill>
                          <a:latin typeface="+mn-lt"/>
                        </a:rPr>
                        <a:t>Operation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smtClean="0">
                          <a:solidFill>
                            <a:schemeClr val="bg1"/>
                          </a:solidFill>
                          <a:latin typeface="+mn-lt"/>
                        </a:rPr>
                        <a:t>httpd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smtClean="0">
                          <a:solidFill>
                            <a:schemeClr val="bg1"/>
                          </a:solidFill>
                          <a:latin typeface="+mn-lt"/>
                        </a:rPr>
                        <a:t>mariadb-server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smtClean="0">
                          <a:solidFill>
                            <a:schemeClr val="bg1"/>
                          </a:solidFill>
                          <a:latin typeface="+mn-lt"/>
                        </a:rPr>
                        <a:t>php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smtClean="0">
                          <a:solidFill>
                            <a:schemeClr val="bg1"/>
                          </a:solidFill>
                          <a:latin typeface="+mn-lt"/>
                        </a:rPr>
                        <a:t>perl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smtClean="0">
                          <a:solidFill>
                            <a:schemeClr val="bg1"/>
                          </a:solidFill>
                          <a:latin typeface="+mn-lt"/>
                        </a:rPr>
                        <a:t>python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29791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(Previously registered host)</a:t>
                      </a:r>
                      <a:endParaRPr kumimoji="1" lang="ja-JP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(Previously specified date )_1:Operation 1</a:t>
                      </a:r>
                      <a:endParaRPr kumimoji="1" lang="ja-JP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smtClean="0">
                          <a:solidFill>
                            <a:schemeClr val="tx1"/>
                          </a:solidFill>
                          <a:latin typeface="+mn-lt"/>
                        </a:rPr>
                        <a:t>Yes</a:t>
                      </a:r>
                      <a:endParaRPr kumimoji="1" lang="ja-JP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smtClean="0">
                          <a:solidFill>
                            <a:schemeClr val="tx1"/>
                          </a:solidFill>
                          <a:latin typeface="+mn-lt"/>
                        </a:rPr>
                        <a:t>Yes</a:t>
                      </a:r>
                      <a:endParaRPr kumimoji="1" lang="ja-JP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900" smtClean="0">
                          <a:solidFill>
                            <a:schemeClr val="tx1"/>
                          </a:solidFill>
                          <a:latin typeface="+mn-lt"/>
                        </a:rPr>
                        <a:t>Yes</a:t>
                      </a:r>
                      <a:endParaRPr kumimoji="1" lang="ja-JP" altLang="en-US" sz="9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900" smtClean="0">
                          <a:solidFill>
                            <a:schemeClr val="tx1"/>
                          </a:solidFill>
                          <a:latin typeface="+mn-lt"/>
                        </a:rPr>
                        <a:t>Yes</a:t>
                      </a:r>
                      <a:endParaRPr kumimoji="1" lang="ja-JP" altLang="en-US" sz="9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Yes</a:t>
                      </a:r>
                      <a:endParaRPr kumimoji="1" lang="ja-JP" altLang="en-US" sz="9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</a:tbl>
          </a:graphicData>
        </a:graphic>
      </p:graphicFrame>
      <p:sp>
        <p:nvSpPr>
          <p:cNvPr id="16" name="角丸四角形 15"/>
          <p:cNvSpPr/>
          <p:nvPr/>
        </p:nvSpPr>
        <p:spPr bwMode="auto">
          <a:xfrm>
            <a:off x="136051" y="2932182"/>
            <a:ext cx="650460" cy="158921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7" name="円形吹き出し 16"/>
          <p:cNvSpPr/>
          <p:nvPr/>
        </p:nvSpPr>
        <p:spPr bwMode="auto">
          <a:xfrm>
            <a:off x="884588" y="2819157"/>
            <a:ext cx="301542" cy="303614"/>
          </a:xfrm>
          <a:prstGeom prst="wedgeEllipseCallout">
            <a:avLst>
              <a:gd name="adj1" fmla="val -85552"/>
              <a:gd name="adj2" fmla="val 802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1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7789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6" y="2329682"/>
            <a:ext cx="5679259" cy="399826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792" y="3768067"/>
            <a:ext cx="3900280" cy="272222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/>
              <a:t>5</a:t>
            </a:r>
            <a:r>
              <a:rPr lang="en-US" altLang="ja-JP" dirty="0" smtClean="0"/>
              <a:t>.3</a:t>
            </a:r>
            <a:r>
              <a:rPr lang="ja-JP" altLang="en-US" dirty="0" smtClean="0"/>
              <a:t> </a:t>
            </a:r>
            <a:r>
              <a:rPr lang="en-US" altLang="ja-JP" dirty="0"/>
              <a:t>Execute Jobflow (Conductor) (</a:t>
            </a:r>
            <a:r>
              <a:rPr lang="en-US" altLang="ja-JP" dirty="0" smtClean="0"/>
              <a:t>1/3</a:t>
            </a:r>
            <a:r>
              <a:rPr lang="en-US" altLang="ja-JP" dirty="0"/>
              <a:t>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Run Conductor</a:t>
            </a:r>
            <a:endParaRPr lang="en-US" altLang="ja-JP" dirty="0"/>
          </a:p>
          <a:p>
            <a:pPr lvl="1"/>
            <a:r>
              <a:rPr lang="en-US" altLang="ja-JP" dirty="0" smtClean="0"/>
              <a:t>We will now run the Conductor a second time.</a:t>
            </a:r>
          </a:p>
          <a:p>
            <a:pPr marL="180000" lvl="1" indent="0">
              <a:buNone/>
            </a:pPr>
            <a:r>
              <a:rPr lang="ja-JP" altLang="en-US" dirty="0" smtClean="0"/>
              <a:t> </a:t>
            </a:r>
            <a:r>
              <a:rPr lang="en-US" altLang="ja-JP" dirty="0" smtClean="0"/>
              <a:t>From the “Conductor” Menu group, go to the “Conductor execution” menu.</a:t>
            </a:r>
          </a:p>
          <a:p>
            <a:pPr marL="180000" lvl="1" indent="0">
              <a:buNone/>
            </a:pPr>
            <a:r>
              <a:rPr lang="en-US" altLang="ja-JP" dirty="0" smtClean="0"/>
              <a:t>   Select the Conductor and Operation you want to run and press “Execute”.</a:t>
            </a:r>
            <a:endParaRPr lang="ja-JP" altLang="en-US" dirty="0"/>
          </a:p>
        </p:txBody>
      </p:sp>
      <p:sp>
        <p:nvSpPr>
          <p:cNvPr id="34" name="角丸四角形 33"/>
          <p:cNvSpPr/>
          <p:nvPr/>
        </p:nvSpPr>
        <p:spPr bwMode="auto">
          <a:xfrm>
            <a:off x="1452843" y="4017926"/>
            <a:ext cx="3027429" cy="354526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3" name="円形吹き出し 42"/>
          <p:cNvSpPr/>
          <p:nvPr/>
        </p:nvSpPr>
        <p:spPr bwMode="auto">
          <a:xfrm>
            <a:off x="4149869" y="3755867"/>
            <a:ext cx="301542" cy="275538"/>
          </a:xfrm>
          <a:prstGeom prst="wedgeEllipseCallout">
            <a:avLst>
              <a:gd name="adj1" fmla="val -2442"/>
              <a:gd name="adj2" fmla="val 76719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45" name="円形吹き出し 44"/>
          <p:cNvSpPr/>
          <p:nvPr/>
        </p:nvSpPr>
        <p:spPr bwMode="auto">
          <a:xfrm>
            <a:off x="4178730" y="4860117"/>
            <a:ext cx="301542" cy="275538"/>
          </a:xfrm>
          <a:prstGeom prst="wedgeEllipseCallout">
            <a:avLst>
              <a:gd name="adj1" fmla="val -2442"/>
              <a:gd name="adj2" fmla="val 76719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5" name="角丸四角形 24"/>
          <p:cNvSpPr/>
          <p:nvPr/>
        </p:nvSpPr>
        <p:spPr bwMode="auto">
          <a:xfrm>
            <a:off x="1456272" y="5157169"/>
            <a:ext cx="3024000" cy="482814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0" name="角丸四角形 39"/>
          <p:cNvSpPr/>
          <p:nvPr/>
        </p:nvSpPr>
        <p:spPr bwMode="auto">
          <a:xfrm>
            <a:off x="4877472" y="6353547"/>
            <a:ext cx="432061" cy="145300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6" name="円形吹き出し 45"/>
          <p:cNvSpPr/>
          <p:nvPr/>
        </p:nvSpPr>
        <p:spPr bwMode="auto">
          <a:xfrm>
            <a:off x="5454614" y="6315419"/>
            <a:ext cx="301542" cy="275538"/>
          </a:xfrm>
          <a:prstGeom prst="wedgeEllipseCallout">
            <a:avLst>
              <a:gd name="adj1" fmla="val -78814"/>
              <a:gd name="adj2" fmla="val -1944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4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4" name="正方形/長方形 23"/>
          <p:cNvSpPr/>
          <p:nvPr/>
        </p:nvSpPr>
        <p:spPr bwMode="auto">
          <a:xfrm>
            <a:off x="6815468" y="2220394"/>
            <a:ext cx="2148045" cy="200071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3" name="角丸四角形 32"/>
          <p:cNvSpPr/>
          <p:nvPr/>
        </p:nvSpPr>
        <p:spPr bwMode="auto">
          <a:xfrm>
            <a:off x="6887479" y="280064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</a:t>
            </a:r>
            <a:br>
              <a:rPr lang="en-US" altLang="ja-JP" sz="900" b="1" dirty="0">
                <a:latin typeface="+mn-ea"/>
              </a:rPr>
            </a:br>
            <a:r>
              <a:rPr lang="en-US" altLang="ja-JP" sz="900" b="1" dirty="0">
                <a:latin typeface="+mn-ea"/>
              </a:rPr>
              <a:t>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7" name="角丸四角形 36"/>
          <p:cNvSpPr/>
          <p:nvPr/>
        </p:nvSpPr>
        <p:spPr bwMode="auto">
          <a:xfrm>
            <a:off x="6887479" y="368751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Check Execution results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9" name="角丸四角形 38"/>
          <p:cNvSpPr/>
          <p:nvPr/>
        </p:nvSpPr>
        <p:spPr bwMode="auto">
          <a:xfrm>
            <a:off x="6897132" y="3244083"/>
            <a:ext cx="2004289" cy="366867"/>
          </a:xfrm>
          <a:prstGeom prst="roundRect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Execute Jobflow (Conductor)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1" name="角丸四角形 40"/>
          <p:cNvSpPr/>
          <p:nvPr/>
        </p:nvSpPr>
        <p:spPr bwMode="auto">
          <a:xfrm>
            <a:off x="6887345" y="235223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Operation name </a:t>
            </a:r>
            <a:br>
              <a:rPr lang="en-US" altLang="ja-JP" sz="900" b="1" dirty="0">
                <a:latin typeface="+mn-ea"/>
              </a:rPr>
            </a:br>
            <a:r>
              <a:rPr lang="en-US" altLang="ja-JP" sz="900" b="1" dirty="0">
                <a:latin typeface="+mn-ea"/>
              </a:rPr>
              <a:t>(Operation)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21" name="角丸四角形 20"/>
          <p:cNvSpPr/>
          <p:nvPr/>
        </p:nvSpPr>
        <p:spPr bwMode="auto">
          <a:xfrm>
            <a:off x="538139" y="3541068"/>
            <a:ext cx="780349" cy="191083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2" name="円形吹き出し 21"/>
          <p:cNvSpPr/>
          <p:nvPr/>
        </p:nvSpPr>
        <p:spPr bwMode="auto">
          <a:xfrm>
            <a:off x="133942" y="3493919"/>
            <a:ext cx="301542" cy="275538"/>
          </a:xfrm>
          <a:prstGeom prst="wedgeEllipseCallout">
            <a:avLst>
              <a:gd name="adj1" fmla="val 88041"/>
              <a:gd name="adj2" fmla="val -3570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400" b="1" dirty="0" smtClean="0">
                <a:latin typeface="+mn-ea"/>
              </a:rPr>
              <a:t>１</a:t>
            </a:r>
          </a:p>
        </p:txBody>
      </p:sp>
    </p:spTree>
    <p:extLst>
      <p:ext uri="{BB962C8B-B14F-4D97-AF65-F5344CB8AC3E}">
        <p14:creationId xmlns:p14="http://schemas.microsoft.com/office/powerpoint/2010/main" val="175938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5.3 </a:t>
            </a:r>
            <a:r>
              <a:rPr lang="en-US" altLang="ja-JP" dirty="0"/>
              <a:t>Execute Jobflow (Conductor) (</a:t>
            </a:r>
            <a:r>
              <a:rPr lang="en-US" altLang="ja-JP" dirty="0" smtClean="0"/>
              <a:t>2/3</a:t>
            </a:r>
            <a:r>
              <a:rPr lang="en-US" altLang="ja-JP" dirty="0"/>
              <a:t>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Execution results</a:t>
            </a:r>
            <a:endParaRPr lang="en-US" altLang="ja-JP" dirty="0"/>
          </a:p>
          <a:p>
            <a:pPr lvl="1"/>
            <a:r>
              <a:rPr lang="en-US" altLang="ja-JP" dirty="0"/>
              <a:t>Executing the Conductor will move the user to the "Conductor confirmation" screen where execution status and execution logs are displayed.</a:t>
            </a:r>
            <a:endParaRPr lang="ja-JP" altLang="en-US" dirty="0"/>
          </a:p>
        </p:txBody>
      </p:sp>
      <p:sp>
        <p:nvSpPr>
          <p:cNvPr id="35" name="正方形/長方形 34"/>
          <p:cNvSpPr/>
          <p:nvPr/>
        </p:nvSpPr>
        <p:spPr bwMode="auto">
          <a:xfrm>
            <a:off x="6815468" y="2220394"/>
            <a:ext cx="2148045" cy="200071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87479" y="280064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</a:t>
            </a:r>
            <a:br>
              <a:rPr lang="en-US" altLang="ja-JP" sz="900" b="1" dirty="0">
                <a:latin typeface="+mn-ea"/>
              </a:rPr>
            </a:br>
            <a:r>
              <a:rPr lang="en-US" altLang="ja-JP" sz="900" b="1" dirty="0">
                <a:latin typeface="+mn-ea"/>
              </a:rPr>
              <a:t>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7" name="角丸四角形 36"/>
          <p:cNvSpPr/>
          <p:nvPr/>
        </p:nvSpPr>
        <p:spPr bwMode="auto">
          <a:xfrm>
            <a:off x="6887479" y="368751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Check Execution results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8" name="角丸四角形 37"/>
          <p:cNvSpPr/>
          <p:nvPr/>
        </p:nvSpPr>
        <p:spPr bwMode="auto">
          <a:xfrm>
            <a:off x="6897132" y="3244083"/>
            <a:ext cx="2004289" cy="366867"/>
          </a:xfrm>
          <a:prstGeom prst="roundRect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Execute Jobflow (Conductor)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9" name="角丸四角形 38"/>
          <p:cNvSpPr/>
          <p:nvPr/>
        </p:nvSpPr>
        <p:spPr bwMode="auto">
          <a:xfrm>
            <a:off x="6887345" y="235223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Operation name </a:t>
            </a:r>
            <a:br>
              <a:rPr lang="en-US" altLang="ja-JP" sz="900" b="1" dirty="0">
                <a:latin typeface="+mn-ea"/>
              </a:rPr>
            </a:br>
            <a:r>
              <a:rPr lang="en-US" altLang="ja-JP" sz="900" b="1" dirty="0">
                <a:latin typeface="+mn-ea"/>
              </a:rPr>
              <a:t>(Operation)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40" name="角丸四角形 39"/>
          <p:cNvSpPr/>
          <p:nvPr/>
        </p:nvSpPr>
        <p:spPr bwMode="auto">
          <a:xfrm>
            <a:off x="6911513" y="5157240"/>
            <a:ext cx="2052000" cy="1239515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>
                <a:latin typeface="+mn-ea"/>
              </a:rPr>
              <a:t>The Execution status </a:t>
            </a:r>
            <a:r>
              <a:rPr lang="en-US" altLang="ja-JP" sz="1200" dirty="0" smtClean="0">
                <a:latin typeface="+mn-ea"/>
              </a:rPr>
              <a:t>and</a:t>
            </a:r>
            <a:br>
              <a:rPr lang="en-US" altLang="ja-JP" sz="1200" dirty="0" smtClean="0">
                <a:latin typeface="+mn-ea"/>
              </a:rPr>
            </a:br>
            <a:r>
              <a:rPr lang="en-US" altLang="ja-JP" sz="1200" dirty="0" smtClean="0">
                <a:latin typeface="+mn-ea"/>
              </a:rPr>
              <a:t> </a:t>
            </a:r>
            <a:r>
              <a:rPr lang="en-US" altLang="ja-JP" sz="1200" dirty="0">
                <a:latin typeface="+mn-ea"/>
              </a:rPr>
              <a:t>the Execution log </a:t>
            </a:r>
            <a:r>
              <a:rPr lang="en-US" altLang="ja-JP" sz="1200" dirty="0" smtClean="0">
                <a:latin typeface="+mn-ea"/>
              </a:rPr>
              <a:t>can</a:t>
            </a:r>
            <a:br>
              <a:rPr lang="en-US" altLang="ja-JP" sz="1200" dirty="0" smtClean="0">
                <a:latin typeface="+mn-ea"/>
              </a:rPr>
            </a:br>
            <a:r>
              <a:rPr lang="en-US" altLang="ja-JP" sz="1200" dirty="0" smtClean="0">
                <a:latin typeface="+mn-ea"/>
              </a:rPr>
              <a:t> </a:t>
            </a:r>
            <a:r>
              <a:rPr lang="en-US" altLang="ja-JP" sz="1200" dirty="0">
                <a:latin typeface="+mn-ea"/>
              </a:rPr>
              <a:t>be checked in </a:t>
            </a:r>
            <a:r>
              <a:rPr lang="en-US" altLang="ja-JP" sz="1200" dirty="0" smtClean="0">
                <a:latin typeface="+mn-ea"/>
              </a:rPr>
              <a:t>real-time.</a:t>
            </a:r>
          </a:p>
        </p:txBody>
      </p:sp>
      <p:sp>
        <p:nvSpPr>
          <p:cNvPr id="14" name="円形吹き出し 13"/>
          <p:cNvSpPr/>
          <p:nvPr/>
        </p:nvSpPr>
        <p:spPr bwMode="auto">
          <a:xfrm>
            <a:off x="6631568" y="4887240"/>
            <a:ext cx="559890" cy="540000"/>
          </a:xfrm>
          <a:prstGeom prst="wedgeEllipseCallout">
            <a:avLst>
              <a:gd name="adj1" fmla="val -47172"/>
              <a:gd name="adj2" fmla="val -125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Poin</a:t>
            </a:r>
            <a:r>
              <a:rPr lang="en-US" altLang="ja-JP" sz="1400" b="1" dirty="0">
                <a:latin typeface="+mn-ea"/>
              </a:rPr>
              <a:t>t</a:t>
            </a:r>
            <a:endParaRPr kumimoji="1" lang="ja-JP" altLang="en-US" sz="1400" b="1" dirty="0" smtClean="0">
              <a:latin typeface="+mn-ea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11" y="2091301"/>
            <a:ext cx="5287313" cy="368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70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950" y="1822303"/>
            <a:ext cx="6615295" cy="406994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065" y="3526631"/>
            <a:ext cx="3417802" cy="300312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5.3 </a:t>
            </a:r>
            <a:r>
              <a:rPr lang="en-US" altLang="ja-JP" dirty="0"/>
              <a:t>Execute Jobflow (Conductor) (3</a:t>
            </a:r>
            <a:r>
              <a:rPr lang="en-US" altLang="ja-JP" dirty="0" smtClean="0"/>
              <a:t>/3</a:t>
            </a:r>
            <a:r>
              <a:rPr lang="en-US" altLang="ja-JP" dirty="0"/>
              <a:t>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Execution results</a:t>
            </a:r>
            <a:endParaRPr lang="en-US" altLang="ja-JP" dirty="0"/>
          </a:p>
          <a:p>
            <a:pPr lvl="1"/>
            <a:r>
              <a:rPr lang="en-US" altLang="ja-JP" dirty="0"/>
              <a:t>Select a job (Movement) and press either the "Done" icon or the Operation status on the right to see more details.</a:t>
            </a:r>
            <a:endParaRPr lang="ja-JP" altLang="en-US" dirty="0"/>
          </a:p>
        </p:txBody>
      </p:sp>
      <p:sp>
        <p:nvSpPr>
          <p:cNvPr id="35" name="正方形/長方形 34"/>
          <p:cNvSpPr/>
          <p:nvPr/>
        </p:nvSpPr>
        <p:spPr bwMode="auto">
          <a:xfrm>
            <a:off x="6815468" y="2220394"/>
            <a:ext cx="2148045" cy="200071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87479" y="280064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</a:t>
            </a:r>
            <a:br>
              <a:rPr lang="en-US" altLang="ja-JP" sz="900" b="1" dirty="0">
                <a:latin typeface="+mn-ea"/>
              </a:rPr>
            </a:br>
            <a:r>
              <a:rPr lang="en-US" altLang="ja-JP" sz="900" b="1" dirty="0">
                <a:latin typeface="+mn-ea"/>
              </a:rPr>
              <a:t>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7" name="角丸四角形 36"/>
          <p:cNvSpPr/>
          <p:nvPr/>
        </p:nvSpPr>
        <p:spPr bwMode="auto">
          <a:xfrm>
            <a:off x="6887479" y="368751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Check Execution results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8" name="角丸四角形 37"/>
          <p:cNvSpPr/>
          <p:nvPr/>
        </p:nvSpPr>
        <p:spPr bwMode="auto">
          <a:xfrm>
            <a:off x="6897132" y="3244083"/>
            <a:ext cx="2004289" cy="366867"/>
          </a:xfrm>
          <a:prstGeom prst="roundRect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Execute Jobflow (Conductor)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9" name="角丸四角形 38"/>
          <p:cNvSpPr/>
          <p:nvPr/>
        </p:nvSpPr>
        <p:spPr bwMode="auto">
          <a:xfrm>
            <a:off x="6887345" y="235223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Operation name </a:t>
            </a:r>
            <a:br>
              <a:rPr lang="en-US" altLang="ja-JP" sz="900" b="1" dirty="0">
                <a:latin typeface="+mn-ea"/>
              </a:rPr>
            </a:br>
            <a:r>
              <a:rPr lang="en-US" altLang="ja-JP" sz="900" b="1" dirty="0">
                <a:latin typeface="+mn-ea"/>
              </a:rPr>
              <a:t>(Operation)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11" name="角丸四角形 10"/>
          <p:cNvSpPr/>
          <p:nvPr/>
        </p:nvSpPr>
        <p:spPr bwMode="auto">
          <a:xfrm>
            <a:off x="2195535" y="3428829"/>
            <a:ext cx="1379220" cy="321738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2" name="角丸四角形 11"/>
          <p:cNvSpPr/>
          <p:nvPr/>
        </p:nvSpPr>
        <p:spPr bwMode="auto">
          <a:xfrm>
            <a:off x="5436121" y="2924929"/>
            <a:ext cx="1161224" cy="204448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4" name="角丸四角形 13"/>
          <p:cNvSpPr/>
          <p:nvPr/>
        </p:nvSpPr>
        <p:spPr bwMode="auto">
          <a:xfrm>
            <a:off x="2715263" y="3097701"/>
            <a:ext cx="597274" cy="246101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Select</a:t>
            </a:r>
            <a:endParaRPr lang="en-US" altLang="ja-JP" sz="1200" dirty="0">
              <a:latin typeface="+mn-ea"/>
            </a:endParaRPr>
          </a:p>
        </p:txBody>
      </p:sp>
      <p:sp>
        <p:nvSpPr>
          <p:cNvPr id="13" name="円形吹き出し 12"/>
          <p:cNvSpPr/>
          <p:nvPr/>
        </p:nvSpPr>
        <p:spPr bwMode="auto">
          <a:xfrm>
            <a:off x="2429894" y="2957952"/>
            <a:ext cx="301542" cy="275538"/>
          </a:xfrm>
          <a:prstGeom prst="wedgeEllipseCallout">
            <a:avLst>
              <a:gd name="adj1" fmla="val 315"/>
              <a:gd name="adj2" fmla="val 118956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400" b="1" dirty="0" smtClean="0">
                <a:latin typeface="+mn-ea"/>
              </a:rPr>
              <a:t>１</a:t>
            </a:r>
          </a:p>
        </p:txBody>
      </p:sp>
      <p:cxnSp>
        <p:nvCxnSpPr>
          <p:cNvPr id="15" name="直線矢印コネクタ 14"/>
          <p:cNvCxnSpPr/>
          <p:nvPr/>
        </p:nvCxnSpPr>
        <p:spPr>
          <a:xfrm>
            <a:off x="3563860" y="3750567"/>
            <a:ext cx="935520" cy="39853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  <a:effectLst>
            <a:glow rad="63500">
              <a:schemeClr val="bg1">
                <a:alpha val="8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H="1">
            <a:off x="5436121" y="3129377"/>
            <a:ext cx="506740" cy="101689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  <a:effectLst>
            <a:glow rad="63500">
              <a:schemeClr val="bg1">
                <a:alpha val="8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36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2" y="1719524"/>
            <a:ext cx="6444719" cy="468477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/>
              <a:t>5</a:t>
            </a:r>
            <a:r>
              <a:rPr lang="en-US" altLang="ja-JP" dirty="0" smtClean="0"/>
              <a:t>.4</a:t>
            </a:r>
            <a:r>
              <a:rPr lang="ja-JP" altLang="en-US" dirty="0" smtClean="0"/>
              <a:t> </a:t>
            </a:r>
            <a:r>
              <a:rPr lang="en-US" altLang="ja-JP" dirty="0"/>
              <a:t>Check Execution results (</a:t>
            </a:r>
            <a:r>
              <a:rPr lang="en-US" altLang="ja-JP" dirty="0" smtClean="0"/>
              <a:t>1/2)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Execution results</a:t>
            </a:r>
            <a:endParaRPr lang="en-US" altLang="ja-JP" dirty="0"/>
          </a:p>
          <a:p>
            <a:pPr lvl="1"/>
            <a:r>
              <a:rPr lang="en-US" altLang="ja-JP" dirty="0"/>
              <a:t>In the detailed results screen, we can use the progress status (Execution log) to check the Ansible execution log.</a:t>
            </a:r>
            <a:endParaRPr lang="ja-JP" altLang="en-US" dirty="0"/>
          </a:p>
        </p:txBody>
      </p:sp>
      <p:sp>
        <p:nvSpPr>
          <p:cNvPr id="35" name="正方形/長方形 34"/>
          <p:cNvSpPr/>
          <p:nvPr/>
        </p:nvSpPr>
        <p:spPr bwMode="auto">
          <a:xfrm>
            <a:off x="6815468" y="2220394"/>
            <a:ext cx="2148045" cy="200071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87479" y="280064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</a:t>
            </a:r>
            <a:br>
              <a:rPr lang="en-US" altLang="ja-JP" sz="900" b="1" dirty="0">
                <a:latin typeface="+mn-ea"/>
              </a:rPr>
            </a:br>
            <a:r>
              <a:rPr lang="en-US" altLang="ja-JP" sz="900" b="1" dirty="0">
                <a:latin typeface="+mn-ea"/>
              </a:rPr>
              <a:t>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7" name="角丸四角形 36"/>
          <p:cNvSpPr/>
          <p:nvPr/>
        </p:nvSpPr>
        <p:spPr bwMode="auto">
          <a:xfrm>
            <a:off x="6891138" y="3247846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Execute Jobflow (Conductor)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9" name="角丸四角形 38"/>
          <p:cNvSpPr/>
          <p:nvPr/>
        </p:nvSpPr>
        <p:spPr bwMode="auto">
          <a:xfrm>
            <a:off x="6887345" y="235223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Operation name </a:t>
            </a:r>
            <a:br>
              <a:rPr lang="en-US" altLang="ja-JP" sz="900" b="1" dirty="0">
                <a:latin typeface="+mn-ea"/>
              </a:rPr>
            </a:br>
            <a:r>
              <a:rPr lang="en-US" altLang="ja-JP" sz="900" b="1" dirty="0">
                <a:latin typeface="+mn-ea"/>
              </a:rPr>
              <a:t>(Operation)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14" name="角丸四角形 13"/>
          <p:cNvSpPr/>
          <p:nvPr/>
        </p:nvSpPr>
        <p:spPr bwMode="auto">
          <a:xfrm>
            <a:off x="6887344" y="3695045"/>
            <a:ext cx="2004289" cy="366867"/>
          </a:xfrm>
          <a:prstGeom prst="roundRect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Check Execution results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2" name="角丸四角形 21"/>
          <p:cNvSpPr/>
          <p:nvPr/>
        </p:nvSpPr>
        <p:spPr bwMode="auto">
          <a:xfrm>
            <a:off x="1187530" y="3573020"/>
            <a:ext cx="5400750" cy="2160300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7245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/>
              <a:t>5</a:t>
            </a:r>
            <a:r>
              <a:rPr lang="en-US" altLang="ja-JP" dirty="0" smtClean="0"/>
              <a:t>.4</a:t>
            </a:r>
            <a:r>
              <a:rPr lang="ja-JP" altLang="en-US" dirty="0" smtClean="0"/>
              <a:t> </a:t>
            </a:r>
            <a:r>
              <a:rPr lang="en-US" altLang="ja-JP" dirty="0"/>
              <a:t>Check Execution results (</a:t>
            </a:r>
            <a:r>
              <a:rPr lang="en-US" altLang="ja-JP" dirty="0" smtClean="0"/>
              <a:t>2/2)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Execution results</a:t>
            </a:r>
          </a:p>
          <a:p>
            <a:pPr lvl="1"/>
            <a:r>
              <a:rPr lang="en-US" altLang="ja-JP" dirty="0"/>
              <a:t>Check that the new installed Maria DB's dependency with other packages are correct and that the other 4 packages </a:t>
            </a:r>
            <a:r>
              <a:rPr lang="en-US" altLang="ja-JP" dirty="0" smtClean="0"/>
              <a:t>(</a:t>
            </a:r>
            <a:r>
              <a:rPr lang="en-US" altLang="ja-JP" dirty="0" err="1" smtClean="0"/>
              <a:t>htpd,php,perl,python</a:t>
            </a:r>
            <a:r>
              <a:rPr lang="en-US" altLang="ja-JP" dirty="0"/>
              <a:t>) has </a:t>
            </a:r>
            <a:r>
              <a:rPr lang="en-US" altLang="ja-JP" dirty="0" smtClean="0"/>
              <a:t>been </a:t>
            </a:r>
            <a:r>
              <a:rPr lang="en-US" altLang="ja-JP" dirty="0"/>
              <a:t>updated.</a:t>
            </a:r>
            <a:endParaRPr lang="ja-JP" altLang="en-US" dirty="0"/>
          </a:p>
        </p:txBody>
      </p:sp>
      <p:sp>
        <p:nvSpPr>
          <p:cNvPr id="35" name="正方形/長方形 34"/>
          <p:cNvSpPr/>
          <p:nvPr/>
        </p:nvSpPr>
        <p:spPr bwMode="auto">
          <a:xfrm>
            <a:off x="6815468" y="2220394"/>
            <a:ext cx="2148045" cy="200071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87479" y="280064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</a:t>
            </a:r>
            <a:br>
              <a:rPr lang="en-US" altLang="ja-JP" sz="900" b="1" dirty="0">
                <a:latin typeface="+mn-ea"/>
              </a:rPr>
            </a:br>
            <a:r>
              <a:rPr lang="en-US" altLang="ja-JP" sz="900" b="1" dirty="0">
                <a:latin typeface="+mn-ea"/>
              </a:rPr>
              <a:t>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7" name="角丸四角形 36"/>
          <p:cNvSpPr/>
          <p:nvPr/>
        </p:nvSpPr>
        <p:spPr bwMode="auto">
          <a:xfrm>
            <a:off x="6891138" y="3247846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Execute Jobflow (Conductor)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9" name="角丸四角形 38"/>
          <p:cNvSpPr/>
          <p:nvPr/>
        </p:nvSpPr>
        <p:spPr bwMode="auto">
          <a:xfrm>
            <a:off x="6887345" y="235223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Operation name </a:t>
            </a:r>
            <a:br>
              <a:rPr lang="en-US" altLang="ja-JP" sz="900" b="1" dirty="0">
                <a:latin typeface="+mn-ea"/>
              </a:rPr>
            </a:br>
            <a:r>
              <a:rPr lang="en-US" altLang="ja-JP" sz="900" b="1" dirty="0">
                <a:latin typeface="+mn-ea"/>
              </a:rPr>
              <a:t>(Operation)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14" name="角丸四角形 13"/>
          <p:cNvSpPr/>
          <p:nvPr/>
        </p:nvSpPr>
        <p:spPr bwMode="auto">
          <a:xfrm>
            <a:off x="6887344" y="3695045"/>
            <a:ext cx="2004289" cy="366867"/>
          </a:xfrm>
          <a:prstGeom prst="roundRect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Check Execution results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75788" y="2003686"/>
            <a:ext cx="6336758" cy="452174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noAutofit/>
          </a:bodyPr>
          <a:lstStyle/>
          <a:p>
            <a:r>
              <a:rPr lang="ja-JP" altLang="en-US" sz="1050" dirty="0"/>
              <a:t>～～～～～～～～～～～～～～～～～～～～～</a:t>
            </a:r>
            <a:r>
              <a:rPr lang="ja-JP" altLang="en-US" sz="1050" dirty="0" smtClean="0"/>
              <a:t>～～</a:t>
            </a:r>
            <a:r>
              <a:rPr lang="ja-JP" altLang="en-US" sz="1050" dirty="0"/>
              <a:t>～～～～～～～～～～～～～～～～～～～～～～ </a:t>
            </a:r>
            <a:r>
              <a:rPr lang="en-US" altLang="ja-JP" sz="1050" dirty="0"/>
              <a:t>"results": ["All packages providing </a:t>
            </a:r>
            <a:r>
              <a:rPr lang="en-US" altLang="ja-JP" sz="1050" dirty="0" err="1"/>
              <a:t>httpd</a:t>
            </a:r>
            <a:r>
              <a:rPr lang="en-US" altLang="ja-JP" sz="1050" dirty="0"/>
              <a:t> are up to date",</a:t>
            </a:r>
          </a:p>
          <a:p>
            <a:r>
              <a:rPr lang="en-US" altLang="ja-JP" sz="1050" dirty="0"/>
              <a:t> ""]}</a:t>
            </a:r>
          </a:p>
          <a:p>
            <a:r>
              <a:rPr lang="ja-JP" altLang="en-US" sz="1050" dirty="0"/>
              <a:t>～～～～～～～～～～～～～～～～～～～</a:t>
            </a:r>
            <a:r>
              <a:rPr lang="ja-JP" altLang="en-US" sz="1050" dirty="0" smtClean="0"/>
              <a:t>～～</a:t>
            </a:r>
            <a:r>
              <a:rPr lang="ja-JP" altLang="en-US" sz="1050" dirty="0"/>
              <a:t>～～～～～～～～～～～～～～～～～～～～～～ </a:t>
            </a:r>
            <a:r>
              <a:rPr lang="en-US" altLang="ja-JP" sz="1050" dirty="0"/>
              <a:t>Installed:</a:t>
            </a:r>
          </a:p>
          <a:p>
            <a:r>
              <a:rPr lang="en-US" altLang="ja-JP" sz="1050" dirty="0"/>
              <a:t>    mariadb-server.x86_64 1:5.5.68-1.el7 </a:t>
            </a:r>
          </a:p>
          <a:p>
            <a:r>
              <a:rPr lang="en-US" altLang="ja-JP" sz="1050" dirty="0"/>
              <a:t>Dependency Installed: </a:t>
            </a:r>
          </a:p>
          <a:p>
            <a:r>
              <a:rPr lang="en-US" altLang="ja-JP" sz="1050" dirty="0"/>
              <a:t>    mariadb.x86_64 1:5.5.68-1.el7 </a:t>
            </a:r>
          </a:p>
          <a:p>
            <a:r>
              <a:rPr lang="en-US" altLang="ja-JP" sz="1050" dirty="0"/>
              <a:t>    perl-Compress-Raw-Bzip2.x86_64 0:2.061-3.el7 </a:t>
            </a:r>
          </a:p>
          <a:p>
            <a:r>
              <a:rPr lang="en-US" altLang="ja-JP" sz="1050" dirty="0"/>
              <a:t>    perl-Compress-Raw-Zlib.x86_64 1:2.061-4.el7 </a:t>
            </a:r>
          </a:p>
          <a:p>
            <a:r>
              <a:rPr lang="en-US" altLang="ja-JP" sz="1050" dirty="0"/>
              <a:t>    perl-DBD-MySQL.x86_64 0:4.023-6.el7 </a:t>
            </a:r>
          </a:p>
          <a:p>
            <a:r>
              <a:rPr lang="en-US" altLang="ja-JP" sz="1050" dirty="0"/>
              <a:t>    perl-DBI.x86_64 0:1.627-4.el7 </a:t>
            </a:r>
          </a:p>
          <a:p>
            <a:r>
              <a:rPr lang="en-US" altLang="ja-JP" sz="1050" dirty="0"/>
              <a:t>    </a:t>
            </a:r>
            <a:r>
              <a:rPr lang="en-US" altLang="ja-JP" sz="1050" dirty="0" err="1"/>
              <a:t>perl</a:t>
            </a:r>
            <a:r>
              <a:rPr lang="en-US" altLang="ja-JP" sz="1050" dirty="0"/>
              <a:t>-IO-</a:t>
            </a:r>
            <a:r>
              <a:rPr lang="en-US" altLang="ja-JP" sz="1050" dirty="0" err="1"/>
              <a:t>Compress.noarch</a:t>
            </a:r>
            <a:r>
              <a:rPr lang="en-US" altLang="ja-JP" sz="1050" dirty="0"/>
              <a:t> 0:2.061-2.el7 </a:t>
            </a:r>
          </a:p>
          <a:p>
            <a:r>
              <a:rPr lang="en-US" altLang="ja-JP" sz="1050" dirty="0"/>
              <a:t>    </a:t>
            </a:r>
            <a:r>
              <a:rPr lang="en-US" altLang="ja-JP" sz="1050" dirty="0" err="1"/>
              <a:t>perl</a:t>
            </a:r>
            <a:r>
              <a:rPr lang="en-US" altLang="ja-JP" sz="1050" dirty="0"/>
              <a:t>-Net-</a:t>
            </a:r>
            <a:r>
              <a:rPr lang="en-US" altLang="ja-JP" sz="1050" dirty="0" err="1"/>
              <a:t>Daemon.noarch</a:t>
            </a:r>
            <a:r>
              <a:rPr lang="en-US" altLang="ja-JP" sz="1050" dirty="0"/>
              <a:t> 0:0.48-5.el7 </a:t>
            </a:r>
          </a:p>
          <a:p>
            <a:r>
              <a:rPr lang="en-US" altLang="ja-JP" sz="1050" dirty="0"/>
              <a:t>    </a:t>
            </a:r>
            <a:r>
              <a:rPr lang="en-US" altLang="ja-JP" sz="1050" dirty="0" err="1"/>
              <a:t>perl-PlRPC.noarch</a:t>
            </a:r>
            <a:r>
              <a:rPr lang="en-US" altLang="ja-JP" sz="1050" dirty="0"/>
              <a:t> 0:0.2020-14.el7</a:t>
            </a:r>
          </a:p>
          <a:p>
            <a:r>
              <a:rPr lang="en-US" altLang="ja-JP" sz="1050" dirty="0"/>
              <a:t>Dependency Updated: </a:t>
            </a:r>
          </a:p>
          <a:p>
            <a:r>
              <a:rPr lang="en-US" altLang="ja-JP" sz="1050" dirty="0"/>
              <a:t>    mariadb-libs.x86_64 1:5.5.68-1.el7</a:t>
            </a:r>
          </a:p>
          <a:p>
            <a:r>
              <a:rPr lang="en-US" altLang="ja-JP" sz="1050" dirty="0"/>
              <a:t>Complete!</a:t>
            </a:r>
          </a:p>
          <a:p>
            <a:r>
              <a:rPr lang="en-US" altLang="ja-JP" sz="1050" dirty="0"/>
              <a:t>"]}</a:t>
            </a:r>
          </a:p>
          <a:p>
            <a:r>
              <a:rPr lang="ja-JP" altLang="en-US" sz="1050" dirty="0"/>
              <a:t>～～～～～～～～～～～～～～～～～～～～</a:t>
            </a:r>
            <a:r>
              <a:rPr lang="ja-JP" altLang="en-US" sz="1050" dirty="0" smtClean="0"/>
              <a:t>～～</a:t>
            </a:r>
            <a:r>
              <a:rPr lang="ja-JP" altLang="en-US" sz="1050" dirty="0"/>
              <a:t>～～～～～～～～～～～～～～～～～～～～～～ </a:t>
            </a:r>
            <a:r>
              <a:rPr lang="en-US" altLang="ja-JP" sz="1050" dirty="0"/>
              <a:t>"results": ["All packages providing </a:t>
            </a:r>
            <a:r>
              <a:rPr lang="en-US" altLang="ja-JP" sz="1050" dirty="0" err="1"/>
              <a:t>php</a:t>
            </a:r>
            <a:r>
              <a:rPr lang="en-US" altLang="ja-JP" sz="1050" dirty="0"/>
              <a:t> are up to date",</a:t>
            </a:r>
          </a:p>
          <a:p>
            <a:r>
              <a:rPr lang="en-US" altLang="ja-JP" sz="1050" dirty="0"/>
              <a:t> ""]} </a:t>
            </a:r>
          </a:p>
          <a:p>
            <a:r>
              <a:rPr lang="ja-JP" altLang="en-US" sz="1050" dirty="0"/>
              <a:t>～～～～～～～～～～～～～～～～～～～～</a:t>
            </a:r>
            <a:r>
              <a:rPr lang="ja-JP" altLang="en-US" sz="1050" dirty="0" smtClean="0"/>
              <a:t>～～</a:t>
            </a:r>
            <a:r>
              <a:rPr lang="ja-JP" altLang="en-US" sz="1050" dirty="0"/>
              <a:t>～～～～～～～～～～～～～～～～～～～～～～ </a:t>
            </a:r>
            <a:r>
              <a:rPr lang="en-US" altLang="ja-JP" sz="1050" dirty="0"/>
              <a:t>"results": ["All packages providing </a:t>
            </a:r>
            <a:r>
              <a:rPr lang="en-US" altLang="ja-JP" sz="1050" dirty="0" err="1"/>
              <a:t>perl</a:t>
            </a:r>
            <a:r>
              <a:rPr lang="en-US" altLang="ja-JP" sz="1050" dirty="0"/>
              <a:t> are up to date", </a:t>
            </a:r>
          </a:p>
          <a:p>
            <a:r>
              <a:rPr lang="en-US" altLang="ja-JP" sz="1050" dirty="0"/>
              <a:t>""]}</a:t>
            </a:r>
          </a:p>
          <a:p>
            <a:r>
              <a:rPr lang="en-US" altLang="ja-JP" sz="1050" dirty="0"/>
              <a:t> </a:t>
            </a:r>
            <a:r>
              <a:rPr lang="ja-JP" altLang="en-US" sz="1050" dirty="0"/>
              <a:t>～～～～～～～～～～～～～～～～～～～～</a:t>
            </a:r>
            <a:r>
              <a:rPr lang="ja-JP" altLang="en-US" sz="1050" dirty="0" smtClean="0"/>
              <a:t>～～</a:t>
            </a:r>
            <a:r>
              <a:rPr lang="ja-JP" altLang="en-US" sz="1050" dirty="0"/>
              <a:t>～～～～～～～～～～～～～～～～～～～～～～ </a:t>
            </a:r>
            <a:r>
              <a:rPr lang="en-US" altLang="ja-JP" sz="1050" dirty="0"/>
              <a:t>"results": ["All packages providing </a:t>
            </a:r>
            <a:r>
              <a:rPr lang="en-US" altLang="ja-JP" sz="1100" dirty="0"/>
              <a:t>python are up to </a:t>
            </a:r>
            <a:r>
              <a:rPr lang="en-US" altLang="ja-JP" sz="1050" dirty="0"/>
              <a:t>date", </a:t>
            </a:r>
          </a:p>
          <a:p>
            <a:r>
              <a:rPr lang="en-US" altLang="ja-JP" sz="1050" dirty="0"/>
              <a:t>""]} </a:t>
            </a:r>
            <a:endParaRPr lang="en-US" altLang="ja-JP" sz="6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52262" y="1749770"/>
            <a:ext cx="26635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050" dirty="0" smtClean="0"/>
              <a:t>Progress log (Execution log)</a:t>
            </a:r>
            <a:endParaRPr kumimoji="1"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67849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/>
          <p:cNvSpPr/>
          <p:nvPr/>
        </p:nvSpPr>
        <p:spPr bwMode="auto">
          <a:xfrm>
            <a:off x="4932050" y="2972407"/>
            <a:ext cx="2863342" cy="2866929"/>
          </a:xfrm>
          <a:prstGeom prst="rect">
            <a:avLst/>
          </a:prstGeom>
          <a:solidFill>
            <a:srgbClr val="92D050">
              <a:alpha val="49804"/>
            </a:srgbClr>
          </a:solidFill>
          <a:ln>
            <a:noFill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2" name="正方形/長方形 21"/>
          <p:cNvSpPr/>
          <p:nvPr/>
        </p:nvSpPr>
        <p:spPr bwMode="auto">
          <a:xfrm>
            <a:off x="846213" y="2972407"/>
            <a:ext cx="2863342" cy="2866929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noFill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3" name="角丸四角形 22"/>
          <p:cNvSpPr/>
          <p:nvPr/>
        </p:nvSpPr>
        <p:spPr bwMode="auto">
          <a:xfrm>
            <a:off x="1151840" y="3134609"/>
            <a:ext cx="2120881" cy="441608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 smtClean="0">
                <a:solidFill>
                  <a:schemeClr val="tx1"/>
                </a:solidFill>
                <a:latin typeface="+mn-ea"/>
              </a:rPr>
              <a:t>Normal System </a:t>
            </a:r>
          </a:p>
          <a:p>
            <a:pPr algn="ctr"/>
            <a:r>
              <a:rPr lang="en-US" altLang="ja-JP" sz="1200" b="1" dirty="0" smtClean="0">
                <a:solidFill>
                  <a:schemeClr val="tx1"/>
                </a:solidFill>
                <a:latin typeface="+mn-ea"/>
              </a:rPr>
              <a:t>construction</a:t>
            </a:r>
            <a:endParaRPr lang="ja-JP" altLang="en-US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1.1</a:t>
            </a:r>
            <a:r>
              <a:rPr lang="en-US" altLang="ja-JP" dirty="0"/>
              <a:t> </a:t>
            </a:r>
            <a:r>
              <a:rPr lang="en-US" altLang="ja-JP" dirty="0" smtClean="0"/>
              <a:t>Introduction</a:t>
            </a:r>
            <a:r>
              <a:rPr lang="ja-JP" altLang="en-US" dirty="0" smtClean="0"/>
              <a:t> </a:t>
            </a:r>
            <a:r>
              <a:rPr lang="en-US" altLang="ja-JP" dirty="0" smtClean="0"/>
              <a:t>(</a:t>
            </a:r>
            <a:r>
              <a:rPr lang="en-US" altLang="ja-JP" dirty="0"/>
              <a:t>1/2)</a:t>
            </a:r>
            <a:r>
              <a:rPr lang="ja-JP" altLang="en-US" dirty="0"/>
              <a:t>　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3" y="836709"/>
            <a:ext cx="8784000" cy="186275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1800" dirty="0" smtClean="0"/>
              <a:t>This </a:t>
            </a:r>
            <a:r>
              <a:rPr lang="en-US" altLang="ja-JP" sz="1800" dirty="0"/>
              <a:t>document serves as a </a:t>
            </a:r>
            <a:r>
              <a:rPr lang="en-US" altLang="ja-JP" sz="1800" dirty="0" smtClean="0"/>
              <a:t>quick start </a:t>
            </a:r>
            <a:r>
              <a:rPr lang="en-US" altLang="ja-JP" sz="1800" dirty="0"/>
              <a:t>guide for users who are using IT Automation (written as ITA) for the first time</a:t>
            </a:r>
            <a:r>
              <a:rPr lang="en-US" altLang="ja-JP" sz="1800" dirty="0" smtClean="0"/>
              <a:t>.</a:t>
            </a:r>
          </a:p>
          <a:p>
            <a:pPr marL="0" indent="0">
              <a:buNone/>
            </a:pPr>
            <a:r>
              <a:rPr lang="en-US" altLang="ja-JP" sz="1800" dirty="0" smtClean="0"/>
              <a:t>By </a:t>
            </a:r>
            <a:r>
              <a:rPr lang="en-US" altLang="ja-JP" sz="1800" dirty="0"/>
              <a:t>installing Linux server packages, we can automate and centralize and automate package management for each server. That way, we can use ITA and have a more efficient system than we could achieve from a conventional </a:t>
            </a:r>
            <a:r>
              <a:rPr lang="en-US" altLang="ja-JP" sz="1800" dirty="0" smtClean="0"/>
              <a:t>system construction.</a:t>
            </a:r>
            <a:endParaRPr lang="ja-JP" altLang="en-US" sz="1800" dirty="0" smtClean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45" y="5041943"/>
            <a:ext cx="533136" cy="1123437"/>
          </a:xfrm>
          <a:prstGeom prst="rect">
            <a:avLst/>
          </a:prstGeom>
        </p:spPr>
      </p:pic>
      <p:sp>
        <p:nvSpPr>
          <p:cNvPr id="33" name="角丸四角形 32"/>
          <p:cNvSpPr/>
          <p:nvPr/>
        </p:nvSpPr>
        <p:spPr bwMode="auto">
          <a:xfrm>
            <a:off x="1010309" y="5088675"/>
            <a:ext cx="2403945" cy="545468"/>
          </a:xfrm>
          <a:prstGeom prst="roundRect">
            <a:avLst/>
          </a:prstGeom>
          <a:ln>
            <a:solidFill>
              <a:srgbClr val="A6A6A6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 smtClean="0">
                <a:latin typeface="+mn-ea"/>
              </a:rPr>
              <a:t>Manual system construction</a:t>
            </a:r>
          </a:p>
        </p:txBody>
      </p:sp>
      <p:sp>
        <p:nvSpPr>
          <p:cNvPr id="10" name="角丸四角形 9"/>
          <p:cNvSpPr/>
          <p:nvPr/>
        </p:nvSpPr>
        <p:spPr bwMode="auto">
          <a:xfrm>
            <a:off x="1012583" y="4422357"/>
            <a:ext cx="2403945" cy="545468"/>
          </a:xfrm>
          <a:prstGeom prst="roundRect">
            <a:avLst/>
          </a:prstGeom>
          <a:ln>
            <a:solidFill>
              <a:srgbClr val="A6A6A6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 smtClean="0">
                <a:latin typeface="+mn-ea"/>
              </a:rPr>
              <a:t>Separately managed</a:t>
            </a:r>
            <a:br>
              <a:rPr lang="en-US" altLang="ja-JP" sz="1200" b="1" dirty="0" smtClean="0">
                <a:latin typeface="+mn-ea"/>
              </a:rPr>
            </a:br>
            <a:r>
              <a:rPr lang="en-US" altLang="ja-JP" sz="1200" b="1" dirty="0" smtClean="0">
                <a:latin typeface="+mn-ea"/>
              </a:rPr>
              <a:t> parameter sheets</a:t>
            </a:r>
          </a:p>
        </p:txBody>
      </p:sp>
      <p:sp>
        <p:nvSpPr>
          <p:cNvPr id="11" name="角丸四角形 10"/>
          <p:cNvSpPr/>
          <p:nvPr/>
        </p:nvSpPr>
        <p:spPr bwMode="auto">
          <a:xfrm>
            <a:off x="1012583" y="3733342"/>
            <a:ext cx="2403945" cy="566816"/>
          </a:xfrm>
          <a:prstGeom prst="roundRect">
            <a:avLst/>
          </a:prstGeom>
          <a:ln>
            <a:solidFill>
              <a:srgbClr val="A6A6A6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 smtClean="0">
                <a:latin typeface="+mn-ea"/>
              </a:rPr>
              <a:t>New procedures for every </a:t>
            </a:r>
            <a:br>
              <a:rPr lang="en-US" altLang="ja-JP" sz="1200" b="1" dirty="0" smtClean="0">
                <a:latin typeface="+mn-ea"/>
              </a:rPr>
            </a:br>
            <a:r>
              <a:rPr lang="en-US" altLang="ja-JP" sz="1200" b="1" dirty="0" smtClean="0">
                <a:latin typeface="+mn-ea"/>
              </a:rPr>
              <a:t>construction/operation</a:t>
            </a:r>
          </a:p>
        </p:txBody>
      </p:sp>
      <p:sp>
        <p:nvSpPr>
          <p:cNvPr id="14" name="右矢印 13"/>
          <p:cNvSpPr/>
          <p:nvPr/>
        </p:nvSpPr>
        <p:spPr bwMode="auto">
          <a:xfrm>
            <a:off x="3839970" y="4452162"/>
            <a:ext cx="995153" cy="484507"/>
          </a:xfrm>
          <a:prstGeom prst="rightArrow">
            <a:avLst/>
          </a:prstGeom>
          <a:solidFill>
            <a:srgbClr val="FFA032"/>
          </a:solidFill>
          <a:ln w="12700">
            <a:noFill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右矢印 14"/>
          <p:cNvSpPr/>
          <p:nvPr/>
        </p:nvSpPr>
        <p:spPr bwMode="auto">
          <a:xfrm>
            <a:off x="3839970" y="3783482"/>
            <a:ext cx="995153" cy="484507"/>
          </a:xfrm>
          <a:prstGeom prst="rightArrow">
            <a:avLst/>
          </a:prstGeom>
          <a:solidFill>
            <a:srgbClr val="FFA032"/>
          </a:solidFill>
          <a:ln w="12700">
            <a:noFill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右矢印 15"/>
          <p:cNvSpPr/>
          <p:nvPr/>
        </p:nvSpPr>
        <p:spPr bwMode="auto">
          <a:xfrm>
            <a:off x="3840603" y="5119155"/>
            <a:ext cx="995153" cy="484507"/>
          </a:xfrm>
          <a:prstGeom prst="rightArrow">
            <a:avLst/>
          </a:prstGeom>
          <a:solidFill>
            <a:srgbClr val="FFA032"/>
          </a:solidFill>
          <a:ln w="12700">
            <a:noFill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角丸四角形 16"/>
          <p:cNvSpPr/>
          <p:nvPr/>
        </p:nvSpPr>
        <p:spPr bwMode="auto">
          <a:xfrm>
            <a:off x="5152490" y="5088675"/>
            <a:ext cx="2403945" cy="545468"/>
          </a:xfrm>
          <a:prstGeom prst="roundRect">
            <a:avLst/>
          </a:prstGeom>
          <a:ln>
            <a:solidFill>
              <a:srgbClr val="92D05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 smtClean="0">
                <a:latin typeface="+mn-ea"/>
              </a:rPr>
              <a:t>Automated system</a:t>
            </a:r>
            <a:br>
              <a:rPr lang="en-US" altLang="ja-JP" sz="1200" b="1" dirty="0" smtClean="0">
                <a:latin typeface="+mn-ea"/>
              </a:rPr>
            </a:br>
            <a:r>
              <a:rPr lang="en-US" altLang="ja-JP" sz="1200" b="1" dirty="0" smtClean="0">
                <a:latin typeface="+mn-ea"/>
              </a:rPr>
              <a:t> construction</a:t>
            </a:r>
            <a:endParaRPr lang="en-US" altLang="ja-JP" sz="1200" b="1" dirty="0">
              <a:latin typeface="+mn-ea"/>
            </a:endParaRPr>
          </a:p>
        </p:txBody>
      </p:sp>
      <p:sp>
        <p:nvSpPr>
          <p:cNvPr id="18" name="角丸四角形 17"/>
          <p:cNvSpPr/>
          <p:nvPr/>
        </p:nvSpPr>
        <p:spPr bwMode="auto">
          <a:xfrm>
            <a:off x="5141830" y="4422357"/>
            <a:ext cx="2403945" cy="545468"/>
          </a:xfrm>
          <a:prstGeom prst="roundRect">
            <a:avLst/>
          </a:prstGeom>
          <a:ln>
            <a:solidFill>
              <a:srgbClr val="92D05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 smtClean="0">
                <a:latin typeface="+mn-ea"/>
              </a:rPr>
              <a:t>Centrally/history managed</a:t>
            </a:r>
            <a:br>
              <a:rPr lang="en-US" altLang="ja-JP" sz="1200" b="1" dirty="0" smtClean="0">
                <a:latin typeface="+mn-ea"/>
              </a:rPr>
            </a:br>
            <a:r>
              <a:rPr lang="en-US" altLang="ja-JP" sz="1200" b="1" dirty="0" smtClean="0">
                <a:latin typeface="+mn-ea"/>
              </a:rPr>
              <a:t> parameter sheets</a:t>
            </a:r>
          </a:p>
        </p:txBody>
      </p:sp>
      <p:sp>
        <p:nvSpPr>
          <p:cNvPr id="19" name="角丸四角形 18"/>
          <p:cNvSpPr/>
          <p:nvPr/>
        </p:nvSpPr>
        <p:spPr bwMode="auto">
          <a:xfrm>
            <a:off x="5152490" y="3733342"/>
            <a:ext cx="2403945" cy="572725"/>
          </a:xfrm>
          <a:prstGeom prst="roundRect">
            <a:avLst/>
          </a:prstGeom>
          <a:ln>
            <a:solidFill>
              <a:srgbClr val="92D05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 smtClean="0">
                <a:latin typeface="+mn-ea"/>
              </a:rPr>
              <a:t>Uses procedures that</a:t>
            </a:r>
            <a:br>
              <a:rPr lang="en-US" altLang="ja-JP" sz="1200" b="1" dirty="0" smtClean="0">
                <a:latin typeface="+mn-ea"/>
              </a:rPr>
            </a:br>
            <a:r>
              <a:rPr lang="en-US" altLang="ja-JP" sz="1200" b="1" dirty="0" smtClean="0">
                <a:latin typeface="+mn-ea"/>
              </a:rPr>
              <a:t> can be reused</a:t>
            </a:r>
          </a:p>
          <a:p>
            <a:pPr algn="ctr"/>
            <a:r>
              <a:rPr lang="en-US" altLang="ja-JP" sz="1200" b="1" dirty="0" smtClean="0">
                <a:latin typeface="+mn-ea"/>
              </a:rPr>
              <a:t>(Playbook)</a:t>
            </a:r>
            <a:endParaRPr lang="en-US" altLang="ja-JP" sz="1200" b="1" dirty="0">
              <a:latin typeface="+mn-ea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325" y="5247172"/>
            <a:ext cx="876768" cy="773942"/>
          </a:xfrm>
          <a:prstGeom prst="rect">
            <a:avLst/>
          </a:prstGeom>
        </p:spPr>
      </p:pic>
      <p:sp>
        <p:nvSpPr>
          <p:cNvPr id="25" name="角丸四角形 24"/>
          <p:cNvSpPr/>
          <p:nvPr/>
        </p:nvSpPr>
        <p:spPr bwMode="auto">
          <a:xfrm>
            <a:off x="5300272" y="3129532"/>
            <a:ext cx="2126897" cy="446685"/>
          </a:xfrm>
          <a:prstGeom prst="roundRect">
            <a:avLst/>
          </a:prstGeom>
          <a:solidFill>
            <a:srgbClr val="92D050"/>
          </a:solidFill>
          <a:ln/>
          <a:effectLst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100" b="1" dirty="0" smtClean="0">
                <a:solidFill>
                  <a:schemeClr val="tx1"/>
                </a:solidFill>
                <a:latin typeface="+mn-ea"/>
              </a:rPr>
              <a:t>ITA Automated</a:t>
            </a:r>
            <a:br>
              <a:rPr lang="en-US" altLang="ja-JP" sz="1100" b="1" dirty="0" smtClean="0">
                <a:solidFill>
                  <a:schemeClr val="tx1"/>
                </a:solidFill>
                <a:latin typeface="+mn-ea"/>
              </a:rPr>
            </a:br>
            <a:r>
              <a:rPr lang="en-US" altLang="ja-JP" sz="1100" b="1" dirty="0" smtClean="0">
                <a:solidFill>
                  <a:schemeClr val="tx1"/>
                </a:solidFill>
                <a:latin typeface="+mn-ea"/>
              </a:rPr>
              <a:t>System construction</a:t>
            </a:r>
            <a:endParaRPr lang="ja-JP" altLang="en-US" sz="11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0212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388" y="3045072"/>
            <a:ext cx="8784000" cy="467239"/>
          </a:xfrm>
        </p:spPr>
        <p:txBody>
          <a:bodyPr/>
          <a:lstStyle/>
          <a:p>
            <a:r>
              <a:rPr lang="en-US" altLang="ja-JP" dirty="0"/>
              <a:t>6</a:t>
            </a:r>
            <a:r>
              <a:rPr lang="en-US" altLang="ja-JP" dirty="0" smtClean="0"/>
              <a:t>.</a:t>
            </a:r>
            <a:r>
              <a:rPr lang="ja-JP" altLang="en-US" dirty="0" smtClean="0"/>
              <a:t>　</a:t>
            </a:r>
            <a:r>
              <a:rPr lang="en-US" altLang="ja-JP" dirty="0"/>
              <a:t> Checking the CMDB Parameter history </a:t>
            </a:r>
            <a:r>
              <a:rPr lang="ja-JP" altLang="en-US" dirty="0" smtClean="0"/>
              <a:t>　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9229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/>
          <a:lstStyle/>
          <a:p>
            <a:r>
              <a:rPr lang="en-US" altLang="ja-JP" dirty="0" smtClean="0"/>
              <a:t>6.1</a:t>
            </a:r>
            <a:r>
              <a:rPr lang="ja-JP" altLang="en-US" dirty="0"/>
              <a:t> </a:t>
            </a:r>
            <a:r>
              <a:rPr lang="en-US" altLang="ja-JP" dirty="0"/>
              <a:t>Executing operations and History Management </a:t>
            </a:r>
            <a:r>
              <a:rPr lang="ja-JP" altLang="en-US" dirty="0" smtClean="0"/>
              <a:t>　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323747" y="836712"/>
            <a:ext cx="8568854" cy="5472688"/>
          </a:xfrm>
        </p:spPr>
        <p:txBody>
          <a:bodyPr>
            <a:normAutofit/>
          </a:bodyPr>
          <a:lstStyle/>
          <a:p>
            <a:r>
              <a:rPr lang="en-US" altLang="ja-JP" sz="1800" dirty="0" smtClean="0"/>
              <a:t>Scenario and History Management</a:t>
            </a:r>
          </a:p>
          <a:p>
            <a:pPr lvl="1"/>
            <a:r>
              <a:rPr lang="en-US" altLang="ja-JP" sz="1400" dirty="0"/>
              <a:t>ITA Manages parameter history and keeps track on who last used it, when it happened and why in the CMDB. </a:t>
            </a:r>
          </a:p>
          <a:p>
            <a:pPr lvl="1"/>
            <a:r>
              <a:rPr lang="en-US" altLang="ja-JP" sz="1400" dirty="0"/>
              <a:t>ITA also comes with functions that are able to extract the parameters of the system at said time. </a:t>
            </a:r>
            <a:r>
              <a:rPr lang="en-US" altLang="ja-JP" sz="1400" dirty="0" smtClean="0"/>
              <a:t>By </a:t>
            </a:r>
            <a:r>
              <a:rPr lang="en-US" altLang="ja-JP" sz="1400" dirty="0"/>
              <a:t>historically managing parameters, </a:t>
            </a:r>
            <a:r>
              <a:rPr lang="en-US" altLang="ja-JP" sz="1400" dirty="0" smtClean="0"/>
              <a:t>designers </a:t>
            </a:r>
            <a:r>
              <a:rPr lang="en-US" altLang="ja-JP" sz="1400" dirty="0"/>
              <a:t>and operators both can perform system maintenance without any worries or problems</a:t>
            </a:r>
            <a:endParaRPr lang="ja-JP" altLang="en-US" sz="1400" dirty="0"/>
          </a:p>
          <a:p>
            <a:pPr lvl="1"/>
            <a:endParaRPr lang="en-US" altLang="ja-JP" sz="1400" dirty="0" smtClean="0"/>
          </a:p>
          <a:p>
            <a:pPr marL="180000" lvl="1" indent="0">
              <a:buNone/>
            </a:pPr>
            <a:r>
              <a:rPr lang="en-US" altLang="ja-JP" sz="1400" dirty="0" smtClean="0"/>
              <a:t>   </a:t>
            </a:r>
            <a:endParaRPr lang="en-US" altLang="ja-JP" sz="1400" dirty="0"/>
          </a:p>
        </p:txBody>
      </p:sp>
      <p:cxnSp>
        <p:nvCxnSpPr>
          <p:cNvPr id="10" name="直線矢印コネクタ 9"/>
          <p:cNvCxnSpPr/>
          <p:nvPr/>
        </p:nvCxnSpPr>
        <p:spPr bwMode="auto">
          <a:xfrm>
            <a:off x="683460" y="4267230"/>
            <a:ext cx="7777080" cy="0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 bwMode="auto">
          <a:xfrm>
            <a:off x="2771750" y="3691150"/>
            <a:ext cx="0" cy="129618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 bwMode="auto">
          <a:xfrm>
            <a:off x="6012200" y="3691150"/>
            <a:ext cx="0" cy="129618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角丸四角形 36"/>
          <p:cNvSpPr/>
          <p:nvPr/>
        </p:nvSpPr>
        <p:spPr bwMode="auto">
          <a:xfrm>
            <a:off x="1412451" y="5459821"/>
            <a:ext cx="1794636" cy="196117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8" name="角丸四角形 37"/>
          <p:cNvSpPr/>
          <p:nvPr/>
        </p:nvSpPr>
        <p:spPr bwMode="auto">
          <a:xfrm>
            <a:off x="683460" y="5178105"/>
            <a:ext cx="7888548" cy="862264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C0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dirty="0" smtClean="0">
                <a:latin typeface="+mn-ea"/>
              </a:rPr>
              <a:t>In </a:t>
            </a:r>
            <a:r>
              <a:rPr lang="en-US" altLang="ja-JP" dirty="0">
                <a:latin typeface="+mn-ea"/>
              </a:rPr>
              <a:t>order for the user to experience history management </a:t>
            </a:r>
            <a:r>
              <a:rPr lang="en-US" altLang="ja-JP" dirty="0" smtClean="0">
                <a:latin typeface="+mn-ea"/>
              </a:rPr>
              <a:t/>
            </a:r>
            <a:br>
              <a:rPr lang="en-US" altLang="ja-JP" dirty="0" smtClean="0">
                <a:latin typeface="+mn-ea"/>
              </a:rPr>
            </a:br>
            <a:r>
              <a:rPr lang="en-US" altLang="ja-JP" dirty="0" smtClean="0">
                <a:latin typeface="+mn-ea"/>
              </a:rPr>
              <a:t>of </a:t>
            </a:r>
            <a:r>
              <a:rPr lang="en-US" altLang="ja-JP" dirty="0">
                <a:latin typeface="+mn-ea"/>
              </a:rPr>
              <a:t>Parameters, this scenario contained 2 executions.</a:t>
            </a:r>
            <a:endParaRPr kumimoji="1" lang="ja-JP" altLang="en-US" dirty="0" smtClean="0">
              <a:latin typeface="+mn-ea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7577751" y="3478029"/>
            <a:ext cx="1459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 smtClean="0"/>
              <a:t>Reference date</a:t>
            </a:r>
            <a:endParaRPr kumimoji="1" lang="ja-JP" altLang="en-US" b="1" dirty="0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2049477" y="2845054"/>
            <a:ext cx="1465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ja-JP" b="1" dirty="0" smtClean="0"/>
          </a:p>
          <a:p>
            <a:pPr algn="ctr"/>
            <a:r>
              <a:rPr lang="en-US" altLang="ja-JP" b="1" dirty="0" smtClean="0"/>
              <a:t>1</a:t>
            </a:r>
            <a:r>
              <a:rPr lang="en-US" altLang="ja-JP" b="1" baseline="30000" dirty="0" smtClean="0"/>
              <a:t>st</a:t>
            </a:r>
            <a:r>
              <a:rPr lang="en-US" altLang="ja-JP" b="1" dirty="0" smtClean="0"/>
              <a:t> Execution</a:t>
            </a:r>
            <a:endParaRPr kumimoji="1" lang="ja-JP" altLang="en-US" b="1" dirty="0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5323589" y="3068951"/>
            <a:ext cx="1412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 smtClean="0"/>
              <a:t>2</a:t>
            </a:r>
            <a:r>
              <a:rPr lang="en-US" altLang="ja-JP" b="1" baseline="30000" dirty="0" smtClean="0"/>
              <a:t>nd</a:t>
            </a:r>
            <a:r>
              <a:rPr lang="en-US" altLang="ja-JP" b="1" dirty="0" smtClean="0"/>
              <a:t> </a:t>
            </a:r>
            <a:br>
              <a:rPr lang="en-US" altLang="ja-JP" b="1" dirty="0" smtClean="0"/>
            </a:br>
            <a:r>
              <a:rPr lang="en-US" altLang="ja-JP" b="1" dirty="0" smtClean="0"/>
              <a:t>Execution</a:t>
            </a:r>
            <a:endParaRPr kumimoji="1" lang="ja-JP" altLang="en-US" b="1" dirty="0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2941337" y="2438679"/>
            <a:ext cx="29628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b="1" dirty="0"/>
              <a:t>Searching with a date between the first and second execution.</a:t>
            </a:r>
          </a:p>
          <a:p>
            <a:pPr algn="ctr"/>
            <a:r>
              <a:rPr lang="en-US" altLang="ja-JP" sz="1100" b="1" dirty="0"/>
              <a:t>→The first execution record is </a:t>
            </a:r>
            <a:r>
              <a:rPr lang="en-US" altLang="ja-JP" sz="1100" b="1" dirty="0" smtClean="0"/>
              <a:t>displayed</a:t>
            </a:r>
            <a:endParaRPr kumimoji="1" lang="ja-JP" altLang="en-US" sz="1050" b="1" dirty="0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5868180" y="2438678"/>
            <a:ext cx="29628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050" b="1" dirty="0"/>
              <a:t>Searching with a date after the second execution.</a:t>
            </a:r>
          </a:p>
          <a:p>
            <a:pPr algn="ctr"/>
            <a:r>
              <a:rPr lang="en-US" altLang="ja-JP" sz="1050" b="1" dirty="0"/>
              <a:t>→The second execution record is </a:t>
            </a:r>
            <a:r>
              <a:rPr lang="en-US" altLang="ja-JP" sz="1050" b="1" dirty="0" smtClean="0"/>
              <a:t>displayed</a:t>
            </a:r>
            <a:endParaRPr kumimoji="1" lang="ja-JP" altLang="en-US" sz="1050" b="1" dirty="0"/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179513" y="2438958"/>
            <a:ext cx="27362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b="1" dirty="0" smtClean="0"/>
              <a:t>Searching </a:t>
            </a:r>
            <a:r>
              <a:rPr lang="en-US" altLang="ja-JP" sz="1100" b="1" dirty="0"/>
              <a:t>with a date before the first execution.</a:t>
            </a:r>
          </a:p>
          <a:p>
            <a:pPr algn="ctr"/>
            <a:r>
              <a:rPr lang="en-US" altLang="ja-JP" sz="1100" b="1" dirty="0"/>
              <a:t>→Nothing is displayed</a:t>
            </a:r>
            <a:endParaRPr kumimoji="1" lang="ja-JP" altLang="en-US" sz="1050" b="1" dirty="0"/>
          </a:p>
        </p:txBody>
      </p:sp>
      <p:cxnSp>
        <p:nvCxnSpPr>
          <p:cNvPr id="54" name="直線矢印コネクタ 53"/>
          <p:cNvCxnSpPr>
            <a:stCxn id="51" idx="2"/>
          </p:cNvCxnSpPr>
          <p:nvPr/>
        </p:nvCxnSpPr>
        <p:spPr bwMode="auto">
          <a:xfrm flipH="1">
            <a:off x="1542362" y="3039122"/>
            <a:ext cx="5280" cy="1009928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直線矢印コネクタ 55"/>
          <p:cNvCxnSpPr>
            <a:stCxn id="49" idx="2"/>
          </p:cNvCxnSpPr>
          <p:nvPr/>
        </p:nvCxnSpPr>
        <p:spPr bwMode="auto">
          <a:xfrm>
            <a:off x="4422761" y="3208120"/>
            <a:ext cx="0" cy="824295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58" name="直線矢印コネクタ 57"/>
          <p:cNvCxnSpPr>
            <a:stCxn id="50" idx="2"/>
          </p:cNvCxnSpPr>
          <p:nvPr/>
        </p:nvCxnSpPr>
        <p:spPr bwMode="auto">
          <a:xfrm>
            <a:off x="7349604" y="3177342"/>
            <a:ext cx="0" cy="855073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円形吹き出し 20"/>
          <p:cNvSpPr/>
          <p:nvPr/>
        </p:nvSpPr>
        <p:spPr bwMode="auto">
          <a:xfrm>
            <a:off x="403515" y="4958255"/>
            <a:ext cx="559890" cy="540000"/>
          </a:xfrm>
          <a:prstGeom prst="wedgeEllipseCallout">
            <a:avLst>
              <a:gd name="adj1" fmla="val -47172"/>
              <a:gd name="adj2" fmla="val -125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Poin</a:t>
            </a:r>
            <a:r>
              <a:rPr lang="en-US" altLang="ja-JP" sz="1400" b="1" dirty="0">
                <a:latin typeface="+mn-ea"/>
              </a:rPr>
              <a:t>t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020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916" y="2413910"/>
            <a:ext cx="5104197" cy="375084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6.2</a:t>
            </a:r>
            <a:r>
              <a:rPr lang="ja-JP" altLang="en-US" dirty="0" smtClean="0"/>
              <a:t> </a:t>
            </a:r>
            <a:r>
              <a:rPr lang="en-US" altLang="ja-JP" dirty="0"/>
              <a:t>Checking the CMDB Parameter history (</a:t>
            </a:r>
            <a:r>
              <a:rPr lang="en-US" altLang="ja-JP" dirty="0" smtClean="0"/>
              <a:t>1/3</a:t>
            </a:r>
            <a:r>
              <a:rPr lang="en-US" altLang="ja-JP" dirty="0"/>
              <a:t>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/>
              <a:t>History </a:t>
            </a:r>
            <a:r>
              <a:rPr lang="en-US" altLang="ja-JP" dirty="0" smtClean="0"/>
              <a:t>Check</a:t>
            </a:r>
          </a:p>
          <a:p>
            <a:pPr lvl="1"/>
            <a:r>
              <a:rPr lang="en-US" altLang="ja-JP" dirty="0"/>
              <a:t>Check if the parameters are actually managed.</a:t>
            </a:r>
          </a:p>
          <a:p>
            <a:pPr marL="180000" lvl="1" indent="0">
              <a:buNone/>
            </a:pPr>
            <a:r>
              <a:rPr lang="en-US" altLang="ja-JP" dirty="0"/>
              <a:t>From the "Reference" menu group, go to the "Install package list" menu. </a:t>
            </a:r>
          </a:p>
          <a:p>
            <a:pPr marL="180000" lvl="1" indent="0">
              <a:buNone/>
            </a:pPr>
            <a:r>
              <a:rPr lang="en-US" altLang="ja-JP" dirty="0"/>
              <a:t>First, press the "Filter" button </a:t>
            </a:r>
            <a:r>
              <a:rPr lang="en-US" altLang="ja-JP" dirty="0" smtClean="0"/>
              <a:t>without inputting </a:t>
            </a:r>
            <a:r>
              <a:rPr lang="en-US" altLang="ja-JP" dirty="0"/>
              <a:t>any filters.    </a:t>
            </a:r>
            <a:endParaRPr lang="ja-JP" altLang="en-US" dirty="0"/>
          </a:p>
        </p:txBody>
      </p:sp>
      <p:sp>
        <p:nvSpPr>
          <p:cNvPr id="27" name="角丸四角形 26"/>
          <p:cNvSpPr/>
          <p:nvPr/>
        </p:nvSpPr>
        <p:spPr bwMode="auto">
          <a:xfrm>
            <a:off x="1619590" y="3593124"/>
            <a:ext cx="864120" cy="194735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8" name="角丸四角形 27"/>
          <p:cNvSpPr/>
          <p:nvPr/>
        </p:nvSpPr>
        <p:spPr bwMode="auto">
          <a:xfrm>
            <a:off x="1619590" y="4234467"/>
            <a:ext cx="4248590" cy="565458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0" name="角丸四角形 29"/>
          <p:cNvSpPr/>
          <p:nvPr/>
        </p:nvSpPr>
        <p:spPr bwMode="auto">
          <a:xfrm>
            <a:off x="3232617" y="3075252"/>
            <a:ext cx="4003753" cy="280132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Press the “Filter” button without inputting anything</a:t>
            </a:r>
          </a:p>
        </p:txBody>
      </p:sp>
      <p:sp>
        <p:nvSpPr>
          <p:cNvPr id="29" name="円形吹き出し 28"/>
          <p:cNvSpPr/>
          <p:nvPr/>
        </p:nvSpPr>
        <p:spPr bwMode="auto">
          <a:xfrm>
            <a:off x="3047426" y="2900016"/>
            <a:ext cx="301542" cy="275538"/>
          </a:xfrm>
          <a:prstGeom prst="wedgeEllipseCallout">
            <a:avLst>
              <a:gd name="adj1" fmla="val -143036"/>
              <a:gd name="adj2" fmla="val 140074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31" name="円形吹き出し 30"/>
          <p:cNvSpPr/>
          <p:nvPr/>
        </p:nvSpPr>
        <p:spPr bwMode="auto">
          <a:xfrm>
            <a:off x="1145386" y="3552722"/>
            <a:ext cx="301542" cy="275538"/>
          </a:xfrm>
          <a:prstGeom prst="wedgeEllipseCallout">
            <a:avLst>
              <a:gd name="adj1" fmla="val 102314"/>
              <a:gd name="adj2" fmla="val 4313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33" name="角丸四角形 32"/>
          <p:cNvSpPr/>
          <p:nvPr/>
        </p:nvSpPr>
        <p:spPr bwMode="auto">
          <a:xfrm>
            <a:off x="3131103" y="5180849"/>
            <a:ext cx="3889237" cy="280132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>
                <a:latin typeface="+mn-ea"/>
              </a:rPr>
              <a:t>Check that the newest data is displayed correctly.</a:t>
            </a:r>
            <a:endParaRPr lang="en-US" altLang="ja-JP" sz="1200" dirty="0" smtClean="0">
              <a:latin typeface="+mn-ea"/>
            </a:endParaRPr>
          </a:p>
        </p:txBody>
      </p:sp>
      <p:sp>
        <p:nvSpPr>
          <p:cNvPr id="32" name="円形吹き出し 31"/>
          <p:cNvSpPr/>
          <p:nvPr/>
        </p:nvSpPr>
        <p:spPr bwMode="auto">
          <a:xfrm>
            <a:off x="2931075" y="4992684"/>
            <a:ext cx="301542" cy="275538"/>
          </a:xfrm>
          <a:prstGeom prst="wedgeEllipseCallout">
            <a:avLst>
              <a:gd name="adj1" fmla="val -2442"/>
              <a:gd name="adj2" fmla="val -158601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4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13" name="角丸四角形 12"/>
          <p:cNvSpPr/>
          <p:nvPr/>
        </p:nvSpPr>
        <p:spPr bwMode="auto">
          <a:xfrm>
            <a:off x="814872" y="2996940"/>
            <a:ext cx="732708" cy="178614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4" name="円形吹き出し 13"/>
          <p:cNvSpPr/>
          <p:nvPr/>
        </p:nvSpPr>
        <p:spPr bwMode="auto">
          <a:xfrm>
            <a:off x="1750108" y="2957536"/>
            <a:ext cx="301542" cy="275538"/>
          </a:xfrm>
          <a:prstGeom prst="wedgeEllipseCallout">
            <a:avLst>
              <a:gd name="adj1" fmla="val -113690"/>
              <a:gd name="adj2" fmla="val -1770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400" b="1" dirty="0" smtClean="0">
                <a:latin typeface="+mn-ea"/>
              </a:rPr>
              <a:t>１</a:t>
            </a:r>
          </a:p>
        </p:txBody>
      </p:sp>
      <p:sp>
        <p:nvSpPr>
          <p:cNvPr id="15" name="角丸四角形 14"/>
          <p:cNvSpPr/>
          <p:nvPr/>
        </p:nvSpPr>
        <p:spPr bwMode="auto">
          <a:xfrm>
            <a:off x="2195670" y="3212200"/>
            <a:ext cx="576080" cy="291855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4981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/>
          <a:srcRect t="1199"/>
          <a:stretch/>
        </p:blipFill>
        <p:spPr>
          <a:xfrm>
            <a:off x="827480" y="2109738"/>
            <a:ext cx="4998452" cy="360469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6.2</a:t>
            </a:r>
            <a:r>
              <a:rPr lang="ja-JP" altLang="en-US" dirty="0" smtClean="0"/>
              <a:t> </a:t>
            </a:r>
            <a:r>
              <a:rPr lang="en-US" altLang="ja-JP" dirty="0"/>
              <a:t>Checking the CMDB Parameter history (</a:t>
            </a:r>
            <a:r>
              <a:rPr lang="en-US" altLang="ja-JP" dirty="0" smtClean="0"/>
              <a:t>2/3</a:t>
            </a:r>
            <a:r>
              <a:rPr lang="en-US" altLang="ja-JP" dirty="0"/>
              <a:t>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History Check</a:t>
            </a:r>
            <a:endParaRPr lang="ja-JP" altLang="en-US" dirty="0" smtClean="0"/>
          </a:p>
          <a:p>
            <a:pPr lvl="1"/>
            <a:r>
              <a:rPr lang="en-US" altLang="ja-JP" dirty="0"/>
              <a:t>Now, we will input a reference date that took place earlier than the second execution and filter.  </a:t>
            </a:r>
          </a:p>
        </p:txBody>
      </p:sp>
      <p:sp>
        <p:nvSpPr>
          <p:cNvPr id="12" name="角丸四角形 11"/>
          <p:cNvSpPr/>
          <p:nvPr/>
        </p:nvSpPr>
        <p:spPr bwMode="auto">
          <a:xfrm>
            <a:off x="1619590" y="3236856"/>
            <a:ext cx="864120" cy="194735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3" name="角丸四角形 12"/>
          <p:cNvSpPr/>
          <p:nvPr/>
        </p:nvSpPr>
        <p:spPr bwMode="auto">
          <a:xfrm>
            <a:off x="1619590" y="3912087"/>
            <a:ext cx="4032560" cy="458013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4" name="角丸四角形 13"/>
          <p:cNvSpPr/>
          <p:nvPr/>
        </p:nvSpPr>
        <p:spPr bwMode="auto">
          <a:xfrm>
            <a:off x="3232617" y="2752871"/>
            <a:ext cx="3931743" cy="439115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Input a date earlier than the second execution date.</a:t>
            </a:r>
            <a:endParaRPr lang="ja-JP" altLang="en-US" sz="1200" dirty="0">
              <a:latin typeface="+mn-ea"/>
            </a:endParaRPr>
          </a:p>
        </p:txBody>
      </p:sp>
      <p:sp>
        <p:nvSpPr>
          <p:cNvPr id="17" name="円形吹き出し 16"/>
          <p:cNvSpPr/>
          <p:nvPr/>
        </p:nvSpPr>
        <p:spPr bwMode="auto">
          <a:xfrm>
            <a:off x="3047426" y="2577636"/>
            <a:ext cx="301542" cy="275538"/>
          </a:xfrm>
          <a:prstGeom prst="wedgeEllipseCallout">
            <a:avLst>
              <a:gd name="adj1" fmla="val -143036"/>
              <a:gd name="adj2" fmla="val 140074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400" b="1" dirty="0" smtClean="0">
                <a:latin typeface="+mn-ea"/>
              </a:rPr>
              <a:t>１</a:t>
            </a:r>
          </a:p>
        </p:txBody>
      </p:sp>
      <p:sp>
        <p:nvSpPr>
          <p:cNvPr id="18" name="円形吹き出し 17"/>
          <p:cNvSpPr/>
          <p:nvPr/>
        </p:nvSpPr>
        <p:spPr bwMode="auto">
          <a:xfrm>
            <a:off x="1145386" y="3230342"/>
            <a:ext cx="301542" cy="275538"/>
          </a:xfrm>
          <a:prstGeom prst="wedgeEllipseCallout">
            <a:avLst>
              <a:gd name="adj1" fmla="val 102314"/>
              <a:gd name="adj2" fmla="val 4313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19" name="角丸四角形 18"/>
          <p:cNvSpPr/>
          <p:nvPr/>
        </p:nvSpPr>
        <p:spPr bwMode="auto">
          <a:xfrm>
            <a:off x="3131103" y="4858469"/>
            <a:ext cx="3745217" cy="280132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Check that only the first execution is displayed.</a:t>
            </a:r>
          </a:p>
        </p:txBody>
      </p:sp>
      <p:sp>
        <p:nvSpPr>
          <p:cNvPr id="20" name="円形吹き出し 19"/>
          <p:cNvSpPr/>
          <p:nvPr/>
        </p:nvSpPr>
        <p:spPr bwMode="auto">
          <a:xfrm>
            <a:off x="2931075" y="4670304"/>
            <a:ext cx="301542" cy="275538"/>
          </a:xfrm>
          <a:prstGeom prst="wedgeEllipseCallout">
            <a:avLst>
              <a:gd name="adj1" fmla="val -2442"/>
              <a:gd name="adj2" fmla="val -155584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15" name="角丸四角形 14"/>
          <p:cNvSpPr/>
          <p:nvPr/>
        </p:nvSpPr>
        <p:spPr bwMode="auto">
          <a:xfrm>
            <a:off x="2156608" y="2853174"/>
            <a:ext cx="576080" cy="377168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5914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90" y="2151868"/>
            <a:ext cx="4825454" cy="352425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6.2</a:t>
            </a:r>
            <a:r>
              <a:rPr lang="ja-JP" altLang="en-US" dirty="0" smtClean="0"/>
              <a:t> </a:t>
            </a:r>
            <a:r>
              <a:rPr lang="en-US" altLang="ja-JP" dirty="0"/>
              <a:t>Checking the CMDB Parameter history (</a:t>
            </a:r>
            <a:r>
              <a:rPr lang="en-US" altLang="ja-JP" dirty="0" smtClean="0"/>
              <a:t>3/3</a:t>
            </a:r>
            <a:r>
              <a:rPr lang="en-US" altLang="ja-JP" dirty="0"/>
              <a:t>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History Check</a:t>
            </a:r>
          </a:p>
          <a:p>
            <a:pPr lvl="1"/>
            <a:r>
              <a:rPr lang="en-US" altLang="ja-JP" dirty="0"/>
              <a:t>Lastly, input a </a:t>
            </a:r>
            <a:r>
              <a:rPr lang="en-US" altLang="ja-JP" dirty="0" smtClean="0"/>
              <a:t>date earlier than </a:t>
            </a:r>
            <a:r>
              <a:rPr lang="en-US" altLang="ja-JP" dirty="0"/>
              <a:t>the first execution.</a:t>
            </a:r>
          </a:p>
        </p:txBody>
      </p:sp>
      <p:sp>
        <p:nvSpPr>
          <p:cNvPr id="11" name="角丸四角形 10"/>
          <p:cNvSpPr/>
          <p:nvPr/>
        </p:nvSpPr>
        <p:spPr bwMode="auto">
          <a:xfrm>
            <a:off x="2267680" y="2855079"/>
            <a:ext cx="465008" cy="417570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2" name="角丸四角形 11"/>
          <p:cNvSpPr/>
          <p:nvPr/>
        </p:nvSpPr>
        <p:spPr bwMode="auto">
          <a:xfrm>
            <a:off x="1619590" y="3272649"/>
            <a:ext cx="864120" cy="194735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3" name="角丸四角形 12"/>
          <p:cNvSpPr/>
          <p:nvPr/>
        </p:nvSpPr>
        <p:spPr bwMode="auto">
          <a:xfrm>
            <a:off x="1608894" y="3690219"/>
            <a:ext cx="4043256" cy="480016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4" name="角丸四角形 13"/>
          <p:cNvSpPr/>
          <p:nvPr/>
        </p:nvSpPr>
        <p:spPr bwMode="auto">
          <a:xfrm>
            <a:off x="3232617" y="2754777"/>
            <a:ext cx="3715713" cy="477470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Input a date earlier than the first execution</a:t>
            </a:r>
          </a:p>
        </p:txBody>
      </p:sp>
      <p:sp>
        <p:nvSpPr>
          <p:cNvPr id="17" name="円形吹き出し 16"/>
          <p:cNvSpPr/>
          <p:nvPr/>
        </p:nvSpPr>
        <p:spPr bwMode="auto">
          <a:xfrm>
            <a:off x="3047426" y="2579541"/>
            <a:ext cx="301542" cy="275538"/>
          </a:xfrm>
          <a:prstGeom prst="wedgeEllipseCallout">
            <a:avLst>
              <a:gd name="adj1" fmla="val -154063"/>
              <a:gd name="adj2" fmla="val 140074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400" b="1" dirty="0" smtClean="0">
                <a:latin typeface="+mn-ea"/>
              </a:rPr>
              <a:t>１</a:t>
            </a:r>
          </a:p>
        </p:txBody>
      </p:sp>
      <p:sp>
        <p:nvSpPr>
          <p:cNvPr id="18" name="円形吹き出し 17"/>
          <p:cNvSpPr/>
          <p:nvPr/>
        </p:nvSpPr>
        <p:spPr bwMode="auto">
          <a:xfrm>
            <a:off x="1145386" y="3232247"/>
            <a:ext cx="301542" cy="275538"/>
          </a:xfrm>
          <a:prstGeom prst="wedgeEllipseCallout">
            <a:avLst>
              <a:gd name="adj1" fmla="val 102314"/>
              <a:gd name="adj2" fmla="val 4313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19" name="角丸四角形 18"/>
          <p:cNvSpPr/>
          <p:nvPr/>
        </p:nvSpPr>
        <p:spPr bwMode="auto">
          <a:xfrm>
            <a:off x="3131103" y="4860373"/>
            <a:ext cx="2521047" cy="340886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Check that nothing is displayed</a:t>
            </a:r>
          </a:p>
        </p:txBody>
      </p:sp>
      <p:sp>
        <p:nvSpPr>
          <p:cNvPr id="20" name="円形吹き出し 19"/>
          <p:cNvSpPr/>
          <p:nvPr/>
        </p:nvSpPr>
        <p:spPr bwMode="auto">
          <a:xfrm>
            <a:off x="2931075" y="4672209"/>
            <a:ext cx="301542" cy="275538"/>
          </a:xfrm>
          <a:prstGeom prst="wedgeEllipseCallout">
            <a:avLst>
              <a:gd name="adj1" fmla="val 315"/>
              <a:gd name="adj2" fmla="val -203854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921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388" y="3045072"/>
            <a:ext cx="8784000" cy="467239"/>
          </a:xfrm>
        </p:spPr>
        <p:txBody>
          <a:bodyPr/>
          <a:lstStyle/>
          <a:p>
            <a:r>
              <a:rPr kumimoji="1" lang="en-US" altLang="ja-JP" dirty="0" smtClean="0"/>
              <a:t>A</a:t>
            </a:r>
            <a:r>
              <a:rPr kumimoji="1" lang="ja-JP" altLang="en-US" dirty="0" smtClean="0"/>
              <a:t>　</a:t>
            </a:r>
            <a:r>
              <a:rPr lang="en-US" altLang="ja-JP" dirty="0" smtClean="0"/>
              <a:t>Appendix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06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26" y="1730408"/>
            <a:ext cx="6779097" cy="450698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Reference </a:t>
            </a:r>
            <a:r>
              <a:rPr lang="ja-JP" altLang="en-US" dirty="0" smtClean="0"/>
              <a:t>① </a:t>
            </a:r>
            <a:r>
              <a:rPr lang="en-US" altLang="ja-JP" dirty="0" smtClean="0"/>
              <a:t>【</a:t>
            </a:r>
            <a:r>
              <a:rPr lang="en-US" altLang="ja-JP" dirty="0" err="1" smtClean="0"/>
              <a:t>Ansible-Legacy】Single</a:t>
            </a:r>
            <a:r>
              <a:rPr lang="en-US" altLang="ja-JP" dirty="0" smtClean="0"/>
              <a:t> Execution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Execution menu</a:t>
            </a:r>
          </a:p>
          <a:p>
            <a:pPr lvl="1"/>
            <a:r>
              <a:rPr lang="en-US" altLang="ja-JP" dirty="0"/>
              <a:t>Ansible-Legacy has a "Execution" menu where users can execute individual movements and dry run them. </a:t>
            </a:r>
            <a:endParaRPr lang="ja-JP" altLang="en-US" dirty="0"/>
          </a:p>
        </p:txBody>
      </p:sp>
      <p:sp>
        <p:nvSpPr>
          <p:cNvPr id="34" name="角丸四角形 33"/>
          <p:cNvSpPr/>
          <p:nvPr/>
        </p:nvSpPr>
        <p:spPr bwMode="auto">
          <a:xfrm>
            <a:off x="1604894" y="3073322"/>
            <a:ext cx="5559466" cy="427687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3" name="角丸四角形 42"/>
          <p:cNvSpPr/>
          <p:nvPr/>
        </p:nvSpPr>
        <p:spPr bwMode="auto">
          <a:xfrm>
            <a:off x="1547580" y="5897253"/>
            <a:ext cx="1794636" cy="196117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7" name="角丸四角形 16"/>
          <p:cNvSpPr/>
          <p:nvPr/>
        </p:nvSpPr>
        <p:spPr bwMode="auto">
          <a:xfrm>
            <a:off x="1590024" y="4444399"/>
            <a:ext cx="5646346" cy="538913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9" name="角丸四角形 18"/>
          <p:cNvSpPr/>
          <p:nvPr/>
        </p:nvSpPr>
        <p:spPr bwMode="auto">
          <a:xfrm>
            <a:off x="6688274" y="3461009"/>
            <a:ext cx="2351548" cy="536374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Select a created Movement</a:t>
            </a:r>
            <a:endParaRPr lang="ja-JP" altLang="en-US" sz="1200" dirty="0">
              <a:latin typeface="+mn-ea"/>
            </a:endParaRPr>
          </a:p>
        </p:txBody>
      </p:sp>
      <p:sp>
        <p:nvSpPr>
          <p:cNvPr id="18" name="円形吹き出し 17"/>
          <p:cNvSpPr/>
          <p:nvPr/>
        </p:nvSpPr>
        <p:spPr bwMode="auto">
          <a:xfrm>
            <a:off x="6595893" y="3365064"/>
            <a:ext cx="301542" cy="275538"/>
          </a:xfrm>
          <a:prstGeom prst="wedgeEllipseCallout">
            <a:avLst>
              <a:gd name="adj1" fmla="val -92292"/>
              <a:gd name="adj2" fmla="val -1944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400" b="1" dirty="0" smtClean="0">
                <a:latin typeface="+mn-ea"/>
              </a:rPr>
              <a:t>１</a:t>
            </a:r>
          </a:p>
        </p:txBody>
      </p:sp>
      <p:sp>
        <p:nvSpPr>
          <p:cNvPr id="20" name="角丸四角形 19"/>
          <p:cNvSpPr/>
          <p:nvPr/>
        </p:nvSpPr>
        <p:spPr bwMode="auto">
          <a:xfrm>
            <a:off x="6706829" y="4204849"/>
            <a:ext cx="2351548" cy="691842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Select an operation </a:t>
            </a:r>
            <a:br>
              <a:rPr lang="en-US" altLang="ja-JP" sz="1200" dirty="0" smtClean="0">
                <a:latin typeface="+mn-ea"/>
              </a:rPr>
            </a:br>
            <a:r>
              <a:rPr lang="en-US" altLang="ja-JP" sz="1200" dirty="0" smtClean="0">
                <a:latin typeface="+mn-ea"/>
              </a:rPr>
              <a:t>linked to the Movement</a:t>
            </a:r>
            <a:endParaRPr lang="ja-JP" altLang="en-US" sz="1200" dirty="0">
              <a:latin typeface="+mn-ea"/>
            </a:endParaRPr>
          </a:p>
        </p:txBody>
      </p:sp>
      <p:sp>
        <p:nvSpPr>
          <p:cNvPr id="21" name="円形吹き出し 20"/>
          <p:cNvSpPr/>
          <p:nvPr/>
        </p:nvSpPr>
        <p:spPr bwMode="auto">
          <a:xfrm>
            <a:off x="6599250" y="4118227"/>
            <a:ext cx="301542" cy="275538"/>
          </a:xfrm>
          <a:prstGeom prst="wedgeEllipseCallout">
            <a:avLst>
              <a:gd name="adj1" fmla="val -365530"/>
              <a:gd name="adj2" fmla="val 239665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400" b="1" dirty="0" smtClean="0">
                <a:latin typeface="+mn-ea"/>
              </a:rPr>
              <a:t>２</a:t>
            </a:r>
          </a:p>
        </p:txBody>
      </p:sp>
      <p:sp>
        <p:nvSpPr>
          <p:cNvPr id="24" name="角丸四角形 23"/>
          <p:cNvSpPr/>
          <p:nvPr/>
        </p:nvSpPr>
        <p:spPr bwMode="auto">
          <a:xfrm>
            <a:off x="5580140" y="5090321"/>
            <a:ext cx="3459682" cy="1458811"/>
          </a:xfrm>
          <a:prstGeom prst="roundRect">
            <a:avLst>
              <a:gd name="adj" fmla="val 15737"/>
            </a:avLst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1200" dirty="0">
                <a:solidFill>
                  <a:srgbClr val="FF0000"/>
                </a:solidFill>
                <a:latin typeface="+mn-ea"/>
              </a:rPr>
              <a:t>　　</a:t>
            </a:r>
            <a:endParaRPr lang="en-US" altLang="ja-JP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5" name="円形吹き出し 24"/>
          <p:cNvSpPr/>
          <p:nvPr/>
        </p:nvSpPr>
        <p:spPr bwMode="auto">
          <a:xfrm>
            <a:off x="5459854" y="5203126"/>
            <a:ext cx="301542" cy="275538"/>
          </a:xfrm>
          <a:prstGeom prst="wedgeEllipseCallout">
            <a:avLst>
              <a:gd name="adj1" fmla="val -796588"/>
              <a:gd name="adj2" fmla="val 234940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400" b="1" dirty="0" smtClean="0">
                <a:latin typeface="+mn-ea"/>
              </a:rPr>
              <a:t>３</a:t>
            </a:r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260477"/>
              </p:ext>
            </p:extLst>
          </p:nvPr>
        </p:nvGraphicFramePr>
        <p:xfrm>
          <a:off x="5720988" y="5095901"/>
          <a:ext cx="3318834" cy="14592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415">
                  <a:extLst>
                    <a:ext uri="{9D8B030D-6E8A-4147-A177-3AD203B41FA5}">
                      <a16:colId xmlns:a16="http://schemas.microsoft.com/office/drawing/2014/main" val="3780613707"/>
                    </a:ext>
                  </a:extLst>
                </a:gridCol>
                <a:gridCol w="3036419">
                  <a:extLst>
                    <a:ext uri="{9D8B030D-6E8A-4147-A177-3AD203B41FA5}">
                      <a16:colId xmlns:a16="http://schemas.microsoft.com/office/drawing/2014/main" val="476858809"/>
                    </a:ext>
                  </a:extLst>
                </a:gridCol>
              </a:tblGrid>
              <a:tr h="31268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Dry</a:t>
                      </a:r>
                      <a:r>
                        <a:rPr lang="en-US" altLang="ja-JP" sz="1200" b="1" baseline="0" dirty="0" smtClean="0">
                          <a:solidFill>
                            <a:schemeClr val="tx1"/>
                          </a:solidFill>
                          <a:latin typeface="+mn-ea"/>
                        </a:rPr>
                        <a:t> run</a:t>
                      </a:r>
                      <a:endParaRPr lang="en-US" altLang="ja-JP" sz="1200" b="1" dirty="0" smtClean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850261"/>
                  </a:ext>
                </a:extLst>
              </a:tr>
              <a:tr h="521147">
                <a:tc>
                  <a:txBody>
                    <a:bodyPr/>
                    <a:lstStyle/>
                    <a:p>
                      <a:endParaRPr kumimoji="1" lang="ja-JP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b="0" dirty="0" smtClean="0">
                          <a:solidFill>
                            <a:schemeClr val="tx1"/>
                          </a:solidFill>
                          <a:latin typeface="+mn-ea"/>
                        </a:rPr>
                        <a:t>：</a:t>
                      </a:r>
                      <a:r>
                        <a:rPr lang="en-US" altLang="ja-JP" sz="1200" b="0" dirty="0" smtClean="0">
                          <a:solidFill>
                            <a:schemeClr val="tx1"/>
                          </a:solidFill>
                          <a:latin typeface="+mn-ea"/>
                        </a:rPr>
                        <a:t>Checks the playbook’s connectivity and syntax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6984552"/>
                  </a:ext>
                </a:extLst>
              </a:tr>
              <a:tr h="31268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Execute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640616"/>
                  </a:ext>
                </a:extLst>
              </a:tr>
              <a:tr h="312688">
                <a:tc>
                  <a:txBody>
                    <a:bodyPr/>
                    <a:lstStyle/>
                    <a:p>
                      <a:endParaRPr kumimoji="1" lang="ja-JP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b="0" dirty="0" smtClean="0">
                          <a:solidFill>
                            <a:schemeClr val="tx1"/>
                          </a:solidFill>
                          <a:latin typeface="+mn-ea"/>
                        </a:rPr>
                        <a:t>：</a:t>
                      </a:r>
                      <a:r>
                        <a:rPr lang="en-US" altLang="ja-JP" sz="1200" b="0" dirty="0" smtClean="0">
                          <a:solidFill>
                            <a:schemeClr val="tx1"/>
                          </a:solidFill>
                          <a:latin typeface="+mn-ea"/>
                        </a:rPr>
                        <a:t>Executes</a:t>
                      </a:r>
                      <a:r>
                        <a:rPr lang="en-US" altLang="ja-JP" sz="1200" b="0" baseline="0" dirty="0" smtClean="0">
                          <a:solidFill>
                            <a:schemeClr val="tx1"/>
                          </a:solidFill>
                          <a:latin typeface="+mn-ea"/>
                        </a:rPr>
                        <a:t> playbook.</a:t>
                      </a:r>
                      <a:endParaRPr lang="en-US" altLang="ja-JP" sz="1200" b="0" dirty="0" smtClean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51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559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319" y="2906731"/>
            <a:ext cx="4250465" cy="3101871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32" y="1960824"/>
            <a:ext cx="4414833" cy="467098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Reference </a:t>
            </a:r>
            <a:r>
              <a:rPr lang="ja-JP" altLang="en-US" dirty="0" smtClean="0"/>
              <a:t>② </a:t>
            </a:r>
            <a:r>
              <a:rPr lang="en-US" altLang="ja-JP" dirty="0" smtClean="0"/>
              <a:t>【</a:t>
            </a:r>
            <a:r>
              <a:rPr lang="en-US" altLang="ja-JP" dirty="0" err="1" smtClean="0"/>
              <a:t>Ansible-Legacy】Execution</a:t>
            </a:r>
            <a:r>
              <a:rPr lang="en-US" altLang="ja-JP" dirty="0" smtClean="0"/>
              <a:t> check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Execution result</a:t>
            </a:r>
            <a:endParaRPr lang="en-US" altLang="ja-JP" dirty="0"/>
          </a:p>
          <a:p>
            <a:pPr lvl="1"/>
            <a:r>
              <a:rPr lang="en-US" altLang="ja-JP" dirty="0"/>
              <a:t>Pressing either the Execute or the Dry run button will move the user to a screen where execution status and logs are displayed.</a:t>
            </a:r>
            <a:endParaRPr lang="ja-JP" altLang="en-US" dirty="0"/>
          </a:p>
        </p:txBody>
      </p:sp>
      <p:sp>
        <p:nvSpPr>
          <p:cNvPr id="33" name="角丸四角形 32"/>
          <p:cNvSpPr/>
          <p:nvPr/>
        </p:nvSpPr>
        <p:spPr bwMode="auto">
          <a:xfrm>
            <a:off x="979958" y="2780910"/>
            <a:ext cx="3501486" cy="2736380"/>
          </a:xfrm>
          <a:prstGeom prst="roundRect">
            <a:avLst>
              <a:gd name="adj" fmla="val 2149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9" name="角丸四角形 38"/>
          <p:cNvSpPr/>
          <p:nvPr/>
        </p:nvSpPr>
        <p:spPr bwMode="auto">
          <a:xfrm>
            <a:off x="4868312" y="1711511"/>
            <a:ext cx="4103472" cy="498627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Here you can see the input</a:t>
            </a:r>
            <a:br>
              <a:rPr lang="en-US" altLang="ja-JP" sz="1200" dirty="0" smtClean="0">
                <a:latin typeface="+mn-ea"/>
              </a:rPr>
            </a:br>
            <a:r>
              <a:rPr lang="en-US" altLang="ja-JP" sz="1200" dirty="0" smtClean="0">
                <a:latin typeface="+mn-ea"/>
              </a:rPr>
              <a:t> data and the execution status.</a:t>
            </a:r>
            <a:endParaRPr kumimoji="1" lang="en-US" altLang="ja-JP" sz="1200" dirty="0" smtClean="0">
              <a:latin typeface="+mn-ea"/>
            </a:endParaRPr>
          </a:p>
        </p:txBody>
      </p:sp>
      <p:sp>
        <p:nvSpPr>
          <p:cNvPr id="41" name="角丸四角形 40"/>
          <p:cNvSpPr/>
          <p:nvPr/>
        </p:nvSpPr>
        <p:spPr bwMode="auto">
          <a:xfrm>
            <a:off x="4860040" y="2276840"/>
            <a:ext cx="4083154" cy="504070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Here </a:t>
            </a:r>
            <a:r>
              <a:rPr lang="en-US" altLang="ja-JP" sz="1200" dirty="0">
                <a:latin typeface="+mn-ea"/>
              </a:rPr>
              <a:t>you can see both the </a:t>
            </a:r>
            <a:r>
              <a:rPr lang="en-US" altLang="ja-JP" sz="1200" dirty="0" smtClean="0">
                <a:latin typeface="+mn-ea"/>
              </a:rPr>
              <a:t>execution</a:t>
            </a:r>
            <a:br>
              <a:rPr lang="en-US" altLang="ja-JP" sz="1200" dirty="0" smtClean="0">
                <a:latin typeface="+mn-ea"/>
              </a:rPr>
            </a:br>
            <a:r>
              <a:rPr lang="en-US" altLang="ja-JP" sz="1200" dirty="0" smtClean="0">
                <a:latin typeface="+mn-ea"/>
              </a:rPr>
              <a:t> </a:t>
            </a:r>
            <a:r>
              <a:rPr lang="en-US" altLang="ja-JP" sz="1200" dirty="0">
                <a:latin typeface="+mn-ea"/>
              </a:rPr>
              <a:t>log and the error log in real time.</a:t>
            </a:r>
            <a:endParaRPr kumimoji="1" lang="en-US" altLang="ja-JP" sz="1200" dirty="0" smtClean="0">
              <a:latin typeface="+mn-ea"/>
            </a:endParaRPr>
          </a:p>
        </p:txBody>
      </p:sp>
      <p:sp>
        <p:nvSpPr>
          <p:cNvPr id="37" name="角丸四角形 36"/>
          <p:cNvSpPr/>
          <p:nvPr/>
        </p:nvSpPr>
        <p:spPr bwMode="auto">
          <a:xfrm>
            <a:off x="5352637" y="2852920"/>
            <a:ext cx="3179913" cy="1510669"/>
          </a:xfrm>
          <a:prstGeom prst="roundRect">
            <a:avLst>
              <a:gd name="adj" fmla="val 158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9" name="円形吹き出し 28"/>
          <p:cNvSpPr/>
          <p:nvPr/>
        </p:nvSpPr>
        <p:spPr bwMode="auto">
          <a:xfrm>
            <a:off x="4570514" y="1716326"/>
            <a:ext cx="782123" cy="540000"/>
          </a:xfrm>
          <a:prstGeom prst="wedgeEllipseCallout">
            <a:avLst>
              <a:gd name="adj1" fmla="val -184631"/>
              <a:gd name="adj2" fmla="val 149453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Poin</a:t>
            </a:r>
            <a:r>
              <a:rPr lang="en-US" altLang="ja-JP" sz="1400" b="1" dirty="0">
                <a:latin typeface="+mn-ea"/>
              </a:rPr>
              <a:t>t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30" name="円形吹き出し 29"/>
          <p:cNvSpPr/>
          <p:nvPr/>
        </p:nvSpPr>
        <p:spPr bwMode="auto">
          <a:xfrm>
            <a:off x="4570514" y="2240910"/>
            <a:ext cx="782123" cy="540000"/>
          </a:xfrm>
          <a:prstGeom prst="wedgeEllipseCallout">
            <a:avLst>
              <a:gd name="adj1" fmla="val 48003"/>
              <a:gd name="adj2" fmla="val 94891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Poin</a:t>
            </a:r>
            <a:r>
              <a:rPr lang="en-US" altLang="ja-JP" sz="1400" b="1" dirty="0">
                <a:latin typeface="+mn-ea"/>
              </a:rPr>
              <a:t>t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13" name="角丸四角形 12"/>
          <p:cNvSpPr/>
          <p:nvPr/>
        </p:nvSpPr>
        <p:spPr bwMode="auto">
          <a:xfrm>
            <a:off x="1533913" y="4725180"/>
            <a:ext cx="2679490" cy="288040"/>
          </a:xfrm>
          <a:prstGeom prst="roundRect">
            <a:avLst>
              <a:gd name="adj" fmla="val 2149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5" name="角丸四角形 14"/>
          <p:cNvSpPr/>
          <p:nvPr/>
        </p:nvSpPr>
        <p:spPr bwMode="auto">
          <a:xfrm>
            <a:off x="4922353" y="6008602"/>
            <a:ext cx="3853906" cy="498627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Here </a:t>
            </a:r>
            <a:r>
              <a:rPr lang="en-US" altLang="ja-JP" sz="1200" dirty="0">
                <a:latin typeface="+mn-ea"/>
              </a:rPr>
              <a:t>you can download both </a:t>
            </a:r>
            <a:r>
              <a:rPr lang="en-US" altLang="ja-JP" sz="1200" dirty="0" smtClean="0">
                <a:latin typeface="+mn-ea"/>
              </a:rPr>
              <a:t/>
            </a:r>
            <a:br>
              <a:rPr lang="en-US" altLang="ja-JP" sz="1200" dirty="0" smtClean="0">
                <a:latin typeface="+mn-ea"/>
              </a:rPr>
            </a:br>
            <a:r>
              <a:rPr lang="en-US" altLang="ja-JP" sz="1200" dirty="0" smtClean="0">
                <a:latin typeface="+mn-ea"/>
              </a:rPr>
              <a:t>the </a:t>
            </a:r>
            <a:r>
              <a:rPr lang="en-US" altLang="ja-JP" sz="1200" dirty="0">
                <a:latin typeface="+mn-ea"/>
              </a:rPr>
              <a:t>input data and the result data.</a:t>
            </a:r>
            <a:endParaRPr kumimoji="1" lang="en-US" altLang="ja-JP" sz="1200" dirty="0" smtClean="0">
              <a:latin typeface="+mn-ea"/>
            </a:endParaRPr>
          </a:p>
        </p:txBody>
      </p:sp>
      <p:sp>
        <p:nvSpPr>
          <p:cNvPr id="14" name="円形吹き出し 13"/>
          <p:cNvSpPr/>
          <p:nvPr/>
        </p:nvSpPr>
        <p:spPr bwMode="auto">
          <a:xfrm>
            <a:off x="4531291" y="5981001"/>
            <a:ext cx="782123" cy="540000"/>
          </a:xfrm>
          <a:prstGeom prst="wedgeEllipseCallout">
            <a:avLst>
              <a:gd name="adj1" fmla="val -104741"/>
              <a:gd name="adj2" fmla="val -155346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Poin</a:t>
            </a:r>
            <a:r>
              <a:rPr lang="en-US" altLang="ja-JP" sz="1400" b="1" dirty="0">
                <a:latin typeface="+mn-ea"/>
              </a:rPr>
              <a:t>t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065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868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ver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69" y="2467703"/>
            <a:ext cx="8028543" cy="401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1.1</a:t>
            </a:r>
            <a:r>
              <a:rPr lang="ja-JP" altLang="en-US" dirty="0"/>
              <a:t> </a:t>
            </a:r>
            <a:r>
              <a:rPr lang="en-US" altLang="ja-JP" dirty="0" smtClean="0"/>
              <a:t>Introduction</a:t>
            </a:r>
            <a:r>
              <a:rPr lang="ja-JP" altLang="en-US" dirty="0" smtClean="0"/>
              <a:t> </a:t>
            </a:r>
            <a:r>
              <a:rPr lang="en-US" altLang="ja-JP" dirty="0" smtClean="0"/>
              <a:t>(2/2)</a:t>
            </a:r>
            <a:endParaRPr lang="ja-JP" altLang="en-US" dirty="0"/>
          </a:p>
        </p:txBody>
      </p:sp>
      <p:sp>
        <p:nvSpPr>
          <p:cNvPr id="21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52833" y="836712"/>
            <a:ext cx="8639767" cy="5688718"/>
          </a:xfrm>
        </p:spPr>
        <p:txBody>
          <a:bodyPr>
            <a:normAutofit/>
          </a:bodyPr>
          <a:lstStyle/>
          <a:p>
            <a:r>
              <a:rPr lang="en-US" altLang="ja-JP" dirty="0"/>
              <a:t>Main ITA functions used in this document</a:t>
            </a:r>
            <a:r>
              <a:rPr lang="en-US" altLang="ja-JP" dirty="0" smtClean="0"/>
              <a:t>.</a:t>
            </a:r>
          </a:p>
          <a:p>
            <a:pPr marL="180000" lvl="1" indent="0">
              <a:buNone/>
            </a:pPr>
            <a:r>
              <a:rPr lang="ja-JP" altLang="en-US" dirty="0" smtClean="0"/>
              <a:t> ・</a:t>
            </a:r>
            <a:r>
              <a:rPr lang="en-US" altLang="ja-JP" dirty="0"/>
              <a:t> Linking with Automation software (Ansible</a:t>
            </a:r>
            <a:r>
              <a:rPr lang="en-US" altLang="ja-JP" dirty="0" smtClean="0"/>
              <a:t>).</a:t>
            </a:r>
          </a:p>
          <a:p>
            <a:pPr marL="180000" lvl="1" indent="0">
              <a:buNone/>
            </a:pPr>
            <a:r>
              <a:rPr lang="ja-JP" altLang="en-US" dirty="0" smtClean="0"/>
              <a:t> ・</a:t>
            </a:r>
            <a:r>
              <a:rPr lang="en-US" altLang="ja-JP" dirty="0"/>
              <a:t> Parameter management </a:t>
            </a:r>
            <a:r>
              <a:rPr lang="en-US" altLang="ja-JP" dirty="0" smtClean="0"/>
              <a:t>(Creation, Registration </a:t>
            </a:r>
            <a:r>
              <a:rPr lang="en-US" altLang="ja-JP" dirty="0"/>
              <a:t>and history management of Menus</a:t>
            </a:r>
            <a:r>
              <a:rPr lang="en-US" altLang="ja-JP" dirty="0" smtClean="0"/>
              <a:t>)</a:t>
            </a:r>
          </a:p>
          <a:p>
            <a:pPr marL="180000" lvl="1" indent="0">
              <a:buNone/>
            </a:pPr>
            <a:r>
              <a:rPr lang="ja-JP" altLang="en-US" dirty="0" smtClean="0"/>
              <a:t> ・</a:t>
            </a:r>
            <a:r>
              <a:rPr lang="en-US" altLang="ja-JP" dirty="0"/>
              <a:t> </a:t>
            </a:r>
            <a:r>
              <a:rPr lang="en-US" altLang="ja-JP" dirty="0" smtClean="0"/>
              <a:t>Linking </a:t>
            </a:r>
            <a:r>
              <a:rPr lang="en-US" altLang="ja-JP" dirty="0"/>
              <a:t>Variables (Automatic registration of </a:t>
            </a:r>
            <a:r>
              <a:rPr lang="en-US" altLang="ja-JP" dirty="0" smtClean="0"/>
              <a:t>substitute </a:t>
            </a:r>
            <a:r>
              <a:rPr lang="en-US" altLang="ja-JP" dirty="0"/>
              <a:t>values)</a:t>
            </a:r>
            <a:endParaRPr lang="en-US" altLang="ja-JP" dirty="0" smtClean="0"/>
          </a:p>
          <a:p>
            <a:pPr lvl="1"/>
            <a:endParaRPr lang="en-US" altLang="ja-JP" dirty="0" smtClean="0"/>
          </a:p>
          <a:p>
            <a:pPr lvl="1"/>
            <a:endParaRPr lang="en-US" altLang="ja-JP" dirty="0" smtClean="0"/>
          </a:p>
          <a:p>
            <a:pPr marL="180000" lvl="1" indent="0">
              <a:buNone/>
            </a:pPr>
            <a:r>
              <a:rPr lang="en-US" altLang="ja-JP" dirty="0" smtClean="0"/>
              <a:t>   </a:t>
            </a:r>
            <a:endParaRPr lang="en-US" altLang="ja-JP" dirty="0"/>
          </a:p>
        </p:txBody>
      </p:sp>
      <p:sp>
        <p:nvSpPr>
          <p:cNvPr id="26" name="フリーフォーム 25"/>
          <p:cNvSpPr/>
          <p:nvPr/>
        </p:nvSpPr>
        <p:spPr bwMode="auto">
          <a:xfrm>
            <a:off x="395421" y="2886926"/>
            <a:ext cx="7041662" cy="2918404"/>
          </a:xfrm>
          <a:custGeom>
            <a:avLst/>
            <a:gdLst>
              <a:gd name="connsiteX0" fmla="*/ 0 w 7404653"/>
              <a:gd name="connsiteY0" fmla="*/ 0 h 3001617"/>
              <a:gd name="connsiteX1" fmla="*/ 0 w 7404653"/>
              <a:gd name="connsiteY1" fmla="*/ 0 h 3001617"/>
              <a:gd name="connsiteX2" fmla="*/ 119270 w 7404653"/>
              <a:gd name="connsiteY2" fmla="*/ 9939 h 3001617"/>
              <a:gd name="connsiteX3" fmla="*/ 208722 w 7404653"/>
              <a:gd name="connsiteY3" fmla="*/ 19878 h 3001617"/>
              <a:gd name="connsiteX4" fmla="*/ 1461053 w 7404653"/>
              <a:gd name="connsiteY4" fmla="*/ 29817 h 3001617"/>
              <a:gd name="connsiteX5" fmla="*/ 1520687 w 7404653"/>
              <a:gd name="connsiteY5" fmla="*/ 39756 h 3001617"/>
              <a:gd name="connsiteX6" fmla="*/ 1570383 w 7404653"/>
              <a:gd name="connsiteY6" fmla="*/ 49695 h 3001617"/>
              <a:gd name="connsiteX7" fmla="*/ 1659835 w 7404653"/>
              <a:gd name="connsiteY7" fmla="*/ 49695 h 3001617"/>
              <a:gd name="connsiteX8" fmla="*/ 1659835 w 7404653"/>
              <a:gd name="connsiteY8" fmla="*/ 367748 h 3001617"/>
              <a:gd name="connsiteX9" fmla="*/ 4711148 w 7404653"/>
              <a:gd name="connsiteY9" fmla="*/ 367748 h 3001617"/>
              <a:gd name="connsiteX10" fmla="*/ 4989444 w 7404653"/>
              <a:gd name="connsiteY10" fmla="*/ 367748 h 3001617"/>
              <a:gd name="connsiteX11" fmla="*/ 4989444 w 7404653"/>
              <a:gd name="connsiteY11" fmla="*/ 139148 h 3001617"/>
              <a:gd name="connsiteX12" fmla="*/ 6480313 w 7404653"/>
              <a:gd name="connsiteY12" fmla="*/ 139148 h 3001617"/>
              <a:gd name="connsiteX13" fmla="*/ 6480313 w 7404653"/>
              <a:gd name="connsiteY13" fmla="*/ 2176669 h 3001617"/>
              <a:gd name="connsiteX14" fmla="*/ 7404653 w 7404653"/>
              <a:gd name="connsiteY14" fmla="*/ 2176669 h 3001617"/>
              <a:gd name="connsiteX15" fmla="*/ 7404653 w 7404653"/>
              <a:gd name="connsiteY15" fmla="*/ 3001617 h 3001617"/>
              <a:gd name="connsiteX16" fmla="*/ 6420679 w 7404653"/>
              <a:gd name="connsiteY16" fmla="*/ 3001617 h 3001617"/>
              <a:gd name="connsiteX17" fmla="*/ 6361044 w 7404653"/>
              <a:gd name="connsiteY17" fmla="*/ 3001617 h 3001617"/>
              <a:gd name="connsiteX18" fmla="*/ 6361044 w 7404653"/>
              <a:gd name="connsiteY18" fmla="*/ 675861 h 3001617"/>
              <a:gd name="connsiteX19" fmla="*/ 4949687 w 7404653"/>
              <a:gd name="connsiteY19" fmla="*/ 675861 h 3001617"/>
              <a:gd name="connsiteX20" fmla="*/ 4949687 w 7404653"/>
              <a:gd name="connsiteY20" fmla="*/ 2971800 h 3001617"/>
              <a:gd name="connsiteX21" fmla="*/ 5029200 w 7404653"/>
              <a:gd name="connsiteY21" fmla="*/ 2961861 h 3001617"/>
              <a:gd name="connsiteX22" fmla="*/ 1292087 w 7404653"/>
              <a:gd name="connsiteY22" fmla="*/ 2961861 h 3001617"/>
              <a:gd name="connsiteX23" fmla="*/ 1292087 w 7404653"/>
              <a:gd name="connsiteY23" fmla="*/ 1500808 h 3001617"/>
              <a:gd name="connsiteX24" fmla="*/ 0 w 7404653"/>
              <a:gd name="connsiteY24" fmla="*/ 1500808 h 3001617"/>
              <a:gd name="connsiteX25" fmla="*/ 0 w 7404653"/>
              <a:gd name="connsiteY25" fmla="*/ 0 h 3001617"/>
              <a:gd name="connsiteX26" fmla="*/ 0 w 7404653"/>
              <a:gd name="connsiteY26" fmla="*/ 0 h 3001617"/>
              <a:gd name="connsiteX0" fmla="*/ 0 w 7404653"/>
              <a:gd name="connsiteY0" fmla="*/ 0 h 3001617"/>
              <a:gd name="connsiteX1" fmla="*/ 0 w 7404653"/>
              <a:gd name="connsiteY1" fmla="*/ 0 h 3001617"/>
              <a:gd name="connsiteX2" fmla="*/ 119270 w 7404653"/>
              <a:gd name="connsiteY2" fmla="*/ 9939 h 3001617"/>
              <a:gd name="connsiteX3" fmla="*/ 208722 w 7404653"/>
              <a:gd name="connsiteY3" fmla="*/ 19878 h 3001617"/>
              <a:gd name="connsiteX4" fmla="*/ 1461053 w 7404653"/>
              <a:gd name="connsiteY4" fmla="*/ 29817 h 3001617"/>
              <a:gd name="connsiteX5" fmla="*/ 1520687 w 7404653"/>
              <a:gd name="connsiteY5" fmla="*/ 39756 h 3001617"/>
              <a:gd name="connsiteX6" fmla="*/ 1570383 w 7404653"/>
              <a:gd name="connsiteY6" fmla="*/ 49695 h 3001617"/>
              <a:gd name="connsiteX7" fmla="*/ 1659835 w 7404653"/>
              <a:gd name="connsiteY7" fmla="*/ 49695 h 3001617"/>
              <a:gd name="connsiteX8" fmla="*/ 1659835 w 7404653"/>
              <a:gd name="connsiteY8" fmla="*/ 367748 h 3001617"/>
              <a:gd name="connsiteX9" fmla="*/ 4711148 w 7404653"/>
              <a:gd name="connsiteY9" fmla="*/ 367748 h 3001617"/>
              <a:gd name="connsiteX10" fmla="*/ 4989444 w 7404653"/>
              <a:gd name="connsiteY10" fmla="*/ 367748 h 3001617"/>
              <a:gd name="connsiteX11" fmla="*/ 4989444 w 7404653"/>
              <a:gd name="connsiteY11" fmla="*/ 139148 h 3001617"/>
              <a:gd name="connsiteX12" fmla="*/ 6480313 w 7404653"/>
              <a:gd name="connsiteY12" fmla="*/ 139148 h 3001617"/>
              <a:gd name="connsiteX13" fmla="*/ 6480313 w 7404653"/>
              <a:gd name="connsiteY13" fmla="*/ 2176669 h 3001617"/>
              <a:gd name="connsiteX14" fmla="*/ 7404653 w 7404653"/>
              <a:gd name="connsiteY14" fmla="*/ 2176669 h 3001617"/>
              <a:gd name="connsiteX15" fmla="*/ 7404653 w 7404653"/>
              <a:gd name="connsiteY15" fmla="*/ 3001617 h 3001617"/>
              <a:gd name="connsiteX16" fmla="*/ 6420679 w 7404653"/>
              <a:gd name="connsiteY16" fmla="*/ 3001617 h 3001617"/>
              <a:gd name="connsiteX17" fmla="*/ 6361044 w 7404653"/>
              <a:gd name="connsiteY17" fmla="*/ 3001617 h 3001617"/>
              <a:gd name="connsiteX18" fmla="*/ 6361044 w 7404653"/>
              <a:gd name="connsiteY18" fmla="*/ 675861 h 3001617"/>
              <a:gd name="connsiteX19" fmla="*/ 4949687 w 7404653"/>
              <a:gd name="connsiteY19" fmla="*/ 675861 h 3001617"/>
              <a:gd name="connsiteX20" fmla="*/ 4949687 w 7404653"/>
              <a:gd name="connsiteY20" fmla="*/ 2971800 h 3001617"/>
              <a:gd name="connsiteX21" fmla="*/ 4890052 w 7404653"/>
              <a:gd name="connsiteY21" fmla="*/ 2961861 h 3001617"/>
              <a:gd name="connsiteX22" fmla="*/ 1292087 w 7404653"/>
              <a:gd name="connsiteY22" fmla="*/ 2961861 h 3001617"/>
              <a:gd name="connsiteX23" fmla="*/ 1292087 w 7404653"/>
              <a:gd name="connsiteY23" fmla="*/ 1500808 h 3001617"/>
              <a:gd name="connsiteX24" fmla="*/ 0 w 7404653"/>
              <a:gd name="connsiteY24" fmla="*/ 1500808 h 3001617"/>
              <a:gd name="connsiteX25" fmla="*/ 0 w 7404653"/>
              <a:gd name="connsiteY25" fmla="*/ 0 h 3001617"/>
              <a:gd name="connsiteX26" fmla="*/ 0 w 7404653"/>
              <a:gd name="connsiteY26" fmla="*/ 0 h 3001617"/>
              <a:gd name="connsiteX0" fmla="*/ 0 w 7404653"/>
              <a:gd name="connsiteY0" fmla="*/ 0 h 3001617"/>
              <a:gd name="connsiteX1" fmla="*/ 0 w 7404653"/>
              <a:gd name="connsiteY1" fmla="*/ 0 h 3001617"/>
              <a:gd name="connsiteX2" fmla="*/ 208722 w 7404653"/>
              <a:gd name="connsiteY2" fmla="*/ 19878 h 3001617"/>
              <a:gd name="connsiteX3" fmla="*/ 1461053 w 7404653"/>
              <a:gd name="connsiteY3" fmla="*/ 29817 h 3001617"/>
              <a:gd name="connsiteX4" fmla="*/ 1520687 w 7404653"/>
              <a:gd name="connsiteY4" fmla="*/ 39756 h 3001617"/>
              <a:gd name="connsiteX5" fmla="*/ 1570383 w 7404653"/>
              <a:gd name="connsiteY5" fmla="*/ 49695 h 3001617"/>
              <a:gd name="connsiteX6" fmla="*/ 1659835 w 7404653"/>
              <a:gd name="connsiteY6" fmla="*/ 49695 h 3001617"/>
              <a:gd name="connsiteX7" fmla="*/ 1659835 w 7404653"/>
              <a:gd name="connsiteY7" fmla="*/ 367748 h 3001617"/>
              <a:gd name="connsiteX8" fmla="*/ 4711148 w 7404653"/>
              <a:gd name="connsiteY8" fmla="*/ 367748 h 3001617"/>
              <a:gd name="connsiteX9" fmla="*/ 4989444 w 7404653"/>
              <a:gd name="connsiteY9" fmla="*/ 367748 h 3001617"/>
              <a:gd name="connsiteX10" fmla="*/ 4989444 w 7404653"/>
              <a:gd name="connsiteY10" fmla="*/ 139148 h 3001617"/>
              <a:gd name="connsiteX11" fmla="*/ 6480313 w 7404653"/>
              <a:gd name="connsiteY11" fmla="*/ 139148 h 3001617"/>
              <a:gd name="connsiteX12" fmla="*/ 6480313 w 7404653"/>
              <a:gd name="connsiteY12" fmla="*/ 2176669 h 3001617"/>
              <a:gd name="connsiteX13" fmla="*/ 7404653 w 7404653"/>
              <a:gd name="connsiteY13" fmla="*/ 2176669 h 3001617"/>
              <a:gd name="connsiteX14" fmla="*/ 7404653 w 7404653"/>
              <a:gd name="connsiteY14" fmla="*/ 3001617 h 3001617"/>
              <a:gd name="connsiteX15" fmla="*/ 6420679 w 7404653"/>
              <a:gd name="connsiteY15" fmla="*/ 3001617 h 3001617"/>
              <a:gd name="connsiteX16" fmla="*/ 6361044 w 7404653"/>
              <a:gd name="connsiteY16" fmla="*/ 3001617 h 3001617"/>
              <a:gd name="connsiteX17" fmla="*/ 6361044 w 7404653"/>
              <a:gd name="connsiteY17" fmla="*/ 675861 h 3001617"/>
              <a:gd name="connsiteX18" fmla="*/ 4949687 w 7404653"/>
              <a:gd name="connsiteY18" fmla="*/ 675861 h 3001617"/>
              <a:gd name="connsiteX19" fmla="*/ 4949687 w 7404653"/>
              <a:gd name="connsiteY19" fmla="*/ 2971800 h 3001617"/>
              <a:gd name="connsiteX20" fmla="*/ 4890052 w 7404653"/>
              <a:gd name="connsiteY20" fmla="*/ 2961861 h 3001617"/>
              <a:gd name="connsiteX21" fmla="*/ 1292087 w 7404653"/>
              <a:gd name="connsiteY21" fmla="*/ 2961861 h 3001617"/>
              <a:gd name="connsiteX22" fmla="*/ 1292087 w 7404653"/>
              <a:gd name="connsiteY22" fmla="*/ 1500808 h 3001617"/>
              <a:gd name="connsiteX23" fmla="*/ 0 w 7404653"/>
              <a:gd name="connsiteY23" fmla="*/ 1500808 h 3001617"/>
              <a:gd name="connsiteX24" fmla="*/ 0 w 7404653"/>
              <a:gd name="connsiteY24" fmla="*/ 0 h 3001617"/>
              <a:gd name="connsiteX25" fmla="*/ 0 w 7404653"/>
              <a:gd name="connsiteY25" fmla="*/ 0 h 3001617"/>
              <a:gd name="connsiteX0" fmla="*/ 0 w 7404653"/>
              <a:gd name="connsiteY0" fmla="*/ 0 h 3001617"/>
              <a:gd name="connsiteX1" fmla="*/ 0 w 7404653"/>
              <a:gd name="connsiteY1" fmla="*/ 0 h 3001617"/>
              <a:gd name="connsiteX2" fmla="*/ 1461053 w 7404653"/>
              <a:gd name="connsiteY2" fmla="*/ 29817 h 3001617"/>
              <a:gd name="connsiteX3" fmla="*/ 1520687 w 7404653"/>
              <a:gd name="connsiteY3" fmla="*/ 39756 h 3001617"/>
              <a:gd name="connsiteX4" fmla="*/ 1570383 w 7404653"/>
              <a:gd name="connsiteY4" fmla="*/ 49695 h 3001617"/>
              <a:gd name="connsiteX5" fmla="*/ 1659835 w 7404653"/>
              <a:gd name="connsiteY5" fmla="*/ 49695 h 3001617"/>
              <a:gd name="connsiteX6" fmla="*/ 1659835 w 7404653"/>
              <a:gd name="connsiteY6" fmla="*/ 367748 h 3001617"/>
              <a:gd name="connsiteX7" fmla="*/ 4711148 w 7404653"/>
              <a:gd name="connsiteY7" fmla="*/ 367748 h 3001617"/>
              <a:gd name="connsiteX8" fmla="*/ 4989444 w 7404653"/>
              <a:gd name="connsiteY8" fmla="*/ 367748 h 3001617"/>
              <a:gd name="connsiteX9" fmla="*/ 4989444 w 7404653"/>
              <a:gd name="connsiteY9" fmla="*/ 139148 h 3001617"/>
              <a:gd name="connsiteX10" fmla="*/ 6480313 w 7404653"/>
              <a:gd name="connsiteY10" fmla="*/ 139148 h 3001617"/>
              <a:gd name="connsiteX11" fmla="*/ 6480313 w 7404653"/>
              <a:gd name="connsiteY11" fmla="*/ 2176669 h 3001617"/>
              <a:gd name="connsiteX12" fmla="*/ 7404653 w 7404653"/>
              <a:gd name="connsiteY12" fmla="*/ 2176669 h 3001617"/>
              <a:gd name="connsiteX13" fmla="*/ 7404653 w 7404653"/>
              <a:gd name="connsiteY13" fmla="*/ 3001617 h 3001617"/>
              <a:gd name="connsiteX14" fmla="*/ 6420679 w 7404653"/>
              <a:gd name="connsiteY14" fmla="*/ 3001617 h 3001617"/>
              <a:gd name="connsiteX15" fmla="*/ 6361044 w 7404653"/>
              <a:gd name="connsiteY15" fmla="*/ 3001617 h 3001617"/>
              <a:gd name="connsiteX16" fmla="*/ 6361044 w 7404653"/>
              <a:gd name="connsiteY16" fmla="*/ 675861 h 3001617"/>
              <a:gd name="connsiteX17" fmla="*/ 4949687 w 7404653"/>
              <a:gd name="connsiteY17" fmla="*/ 675861 h 3001617"/>
              <a:gd name="connsiteX18" fmla="*/ 4949687 w 7404653"/>
              <a:gd name="connsiteY18" fmla="*/ 2971800 h 3001617"/>
              <a:gd name="connsiteX19" fmla="*/ 4890052 w 7404653"/>
              <a:gd name="connsiteY19" fmla="*/ 2961861 h 3001617"/>
              <a:gd name="connsiteX20" fmla="*/ 1292087 w 7404653"/>
              <a:gd name="connsiteY20" fmla="*/ 2961861 h 3001617"/>
              <a:gd name="connsiteX21" fmla="*/ 1292087 w 7404653"/>
              <a:gd name="connsiteY21" fmla="*/ 1500808 h 3001617"/>
              <a:gd name="connsiteX22" fmla="*/ 0 w 7404653"/>
              <a:gd name="connsiteY22" fmla="*/ 1500808 h 3001617"/>
              <a:gd name="connsiteX23" fmla="*/ 0 w 7404653"/>
              <a:gd name="connsiteY23" fmla="*/ 0 h 3001617"/>
              <a:gd name="connsiteX24" fmla="*/ 0 w 7404653"/>
              <a:gd name="connsiteY24" fmla="*/ 0 h 3001617"/>
              <a:gd name="connsiteX0" fmla="*/ 0 w 7404653"/>
              <a:gd name="connsiteY0" fmla="*/ 0 h 3001617"/>
              <a:gd name="connsiteX1" fmla="*/ 0 w 7404653"/>
              <a:gd name="connsiteY1" fmla="*/ 0 h 3001617"/>
              <a:gd name="connsiteX2" fmla="*/ 1461053 w 7404653"/>
              <a:gd name="connsiteY2" fmla="*/ 29817 h 3001617"/>
              <a:gd name="connsiteX3" fmla="*/ 1520687 w 7404653"/>
              <a:gd name="connsiteY3" fmla="*/ 39756 h 3001617"/>
              <a:gd name="connsiteX4" fmla="*/ 1659835 w 7404653"/>
              <a:gd name="connsiteY4" fmla="*/ 49695 h 3001617"/>
              <a:gd name="connsiteX5" fmla="*/ 1659835 w 7404653"/>
              <a:gd name="connsiteY5" fmla="*/ 367748 h 3001617"/>
              <a:gd name="connsiteX6" fmla="*/ 4711148 w 7404653"/>
              <a:gd name="connsiteY6" fmla="*/ 367748 h 3001617"/>
              <a:gd name="connsiteX7" fmla="*/ 4989444 w 7404653"/>
              <a:gd name="connsiteY7" fmla="*/ 367748 h 3001617"/>
              <a:gd name="connsiteX8" fmla="*/ 4989444 w 7404653"/>
              <a:gd name="connsiteY8" fmla="*/ 139148 h 3001617"/>
              <a:gd name="connsiteX9" fmla="*/ 6480313 w 7404653"/>
              <a:gd name="connsiteY9" fmla="*/ 139148 h 3001617"/>
              <a:gd name="connsiteX10" fmla="*/ 6480313 w 7404653"/>
              <a:gd name="connsiteY10" fmla="*/ 2176669 h 3001617"/>
              <a:gd name="connsiteX11" fmla="*/ 7404653 w 7404653"/>
              <a:gd name="connsiteY11" fmla="*/ 2176669 h 3001617"/>
              <a:gd name="connsiteX12" fmla="*/ 7404653 w 7404653"/>
              <a:gd name="connsiteY12" fmla="*/ 3001617 h 3001617"/>
              <a:gd name="connsiteX13" fmla="*/ 6420679 w 7404653"/>
              <a:gd name="connsiteY13" fmla="*/ 3001617 h 3001617"/>
              <a:gd name="connsiteX14" fmla="*/ 6361044 w 7404653"/>
              <a:gd name="connsiteY14" fmla="*/ 3001617 h 3001617"/>
              <a:gd name="connsiteX15" fmla="*/ 6361044 w 7404653"/>
              <a:gd name="connsiteY15" fmla="*/ 675861 h 3001617"/>
              <a:gd name="connsiteX16" fmla="*/ 4949687 w 7404653"/>
              <a:gd name="connsiteY16" fmla="*/ 675861 h 3001617"/>
              <a:gd name="connsiteX17" fmla="*/ 4949687 w 7404653"/>
              <a:gd name="connsiteY17" fmla="*/ 2971800 h 3001617"/>
              <a:gd name="connsiteX18" fmla="*/ 4890052 w 7404653"/>
              <a:gd name="connsiteY18" fmla="*/ 2961861 h 3001617"/>
              <a:gd name="connsiteX19" fmla="*/ 1292087 w 7404653"/>
              <a:gd name="connsiteY19" fmla="*/ 2961861 h 3001617"/>
              <a:gd name="connsiteX20" fmla="*/ 1292087 w 7404653"/>
              <a:gd name="connsiteY20" fmla="*/ 1500808 h 3001617"/>
              <a:gd name="connsiteX21" fmla="*/ 0 w 7404653"/>
              <a:gd name="connsiteY21" fmla="*/ 1500808 h 3001617"/>
              <a:gd name="connsiteX22" fmla="*/ 0 w 7404653"/>
              <a:gd name="connsiteY22" fmla="*/ 0 h 3001617"/>
              <a:gd name="connsiteX23" fmla="*/ 0 w 7404653"/>
              <a:gd name="connsiteY23" fmla="*/ 0 h 3001617"/>
              <a:gd name="connsiteX0" fmla="*/ 0 w 7404653"/>
              <a:gd name="connsiteY0" fmla="*/ 0 h 3001617"/>
              <a:gd name="connsiteX1" fmla="*/ 0 w 7404653"/>
              <a:gd name="connsiteY1" fmla="*/ 0 h 3001617"/>
              <a:gd name="connsiteX2" fmla="*/ 1461053 w 7404653"/>
              <a:gd name="connsiteY2" fmla="*/ 29817 h 3001617"/>
              <a:gd name="connsiteX3" fmla="*/ 1659835 w 7404653"/>
              <a:gd name="connsiteY3" fmla="*/ 49695 h 3001617"/>
              <a:gd name="connsiteX4" fmla="*/ 1659835 w 7404653"/>
              <a:gd name="connsiteY4" fmla="*/ 367748 h 3001617"/>
              <a:gd name="connsiteX5" fmla="*/ 4711148 w 7404653"/>
              <a:gd name="connsiteY5" fmla="*/ 367748 h 3001617"/>
              <a:gd name="connsiteX6" fmla="*/ 4989444 w 7404653"/>
              <a:gd name="connsiteY6" fmla="*/ 367748 h 3001617"/>
              <a:gd name="connsiteX7" fmla="*/ 4989444 w 7404653"/>
              <a:gd name="connsiteY7" fmla="*/ 139148 h 3001617"/>
              <a:gd name="connsiteX8" fmla="*/ 6480313 w 7404653"/>
              <a:gd name="connsiteY8" fmla="*/ 139148 h 3001617"/>
              <a:gd name="connsiteX9" fmla="*/ 6480313 w 7404653"/>
              <a:gd name="connsiteY9" fmla="*/ 2176669 h 3001617"/>
              <a:gd name="connsiteX10" fmla="*/ 7404653 w 7404653"/>
              <a:gd name="connsiteY10" fmla="*/ 2176669 h 3001617"/>
              <a:gd name="connsiteX11" fmla="*/ 7404653 w 7404653"/>
              <a:gd name="connsiteY11" fmla="*/ 3001617 h 3001617"/>
              <a:gd name="connsiteX12" fmla="*/ 6420679 w 7404653"/>
              <a:gd name="connsiteY12" fmla="*/ 3001617 h 3001617"/>
              <a:gd name="connsiteX13" fmla="*/ 6361044 w 7404653"/>
              <a:gd name="connsiteY13" fmla="*/ 3001617 h 3001617"/>
              <a:gd name="connsiteX14" fmla="*/ 6361044 w 7404653"/>
              <a:gd name="connsiteY14" fmla="*/ 675861 h 3001617"/>
              <a:gd name="connsiteX15" fmla="*/ 4949687 w 7404653"/>
              <a:gd name="connsiteY15" fmla="*/ 675861 h 3001617"/>
              <a:gd name="connsiteX16" fmla="*/ 4949687 w 7404653"/>
              <a:gd name="connsiteY16" fmla="*/ 2971800 h 3001617"/>
              <a:gd name="connsiteX17" fmla="*/ 4890052 w 7404653"/>
              <a:gd name="connsiteY17" fmla="*/ 2961861 h 3001617"/>
              <a:gd name="connsiteX18" fmla="*/ 1292087 w 7404653"/>
              <a:gd name="connsiteY18" fmla="*/ 2961861 h 3001617"/>
              <a:gd name="connsiteX19" fmla="*/ 1292087 w 7404653"/>
              <a:gd name="connsiteY19" fmla="*/ 1500808 h 3001617"/>
              <a:gd name="connsiteX20" fmla="*/ 0 w 7404653"/>
              <a:gd name="connsiteY20" fmla="*/ 1500808 h 3001617"/>
              <a:gd name="connsiteX21" fmla="*/ 0 w 7404653"/>
              <a:gd name="connsiteY21" fmla="*/ 0 h 3001617"/>
              <a:gd name="connsiteX22" fmla="*/ 0 w 7404653"/>
              <a:gd name="connsiteY22" fmla="*/ 0 h 3001617"/>
              <a:gd name="connsiteX0" fmla="*/ 0 w 7404653"/>
              <a:gd name="connsiteY0" fmla="*/ 0 h 3001617"/>
              <a:gd name="connsiteX1" fmla="*/ 0 w 7404653"/>
              <a:gd name="connsiteY1" fmla="*/ 0 h 3001617"/>
              <a:gd name="connsiteX2" fmla="*/ 1659835 w 7404653"/>
              <a:gd name="connsiteY2" fmla="*/ 49695 h 3001617"/>
              <a:gd name="connsiteX3" fmla="*/ 1659835 w 7404653"/>
              <a:gd name="connsiteY3" fmla="*/ 367748 h 3001617"/>
              <a:gd name="connsiteX4" fmla="*/ 4711148 w 7404653"/>
              <a:gd name="connsiteY4" fmla="*/ 367748 h 3001617"/>
              <a:gd name="connsiteX5" fmla="*/ 4989444 w 7404653"/>
              <a:gd name="connsiteY5" fmla="*/ 367748 h 3001617"/>
              <a:gd name="connsiteX6" fmla="*/ 4989444 w 7404653"/>
              <a:gd name="connsiteY6" fmla="*/ 139148 h 3001617"/>
              <a:gd name="connsiteX7" fmla="*/ 6480313 w 7404653"/>
              <a:gd name="connsiteY7" fmla="*/ 139148 h 3001617"/>
              <a:gd name="connsiteX8" fmla="*/ 6480313 w 7404653"/>
              <a:gd name="connsiteY8" fmla="*/ 2176669 h 3001617"/>
              <a:gd name="connsiteX9" fmla="*/ 7404653 w 7404653"/>
              <a:gd name="connsiteY9" fmla="*/ 2176669 h 3001617"/>
              <a:gd name="connsiteX10" fmla="*/ 7404653 w 7404653"/>
              <a:gd name="connsiteY10" fmla="*/ 3001617 h 3001617"/>
              <a:gd name="connsiteX11" fmla="*/ 6420679 w 7404653"/>
              <a:gd name="connsiteY11" fmla="*/ 3001617 h 3001617"/>
              <a:gd name="connsiteX12" fmla="*/ 6361044 w 7404653"/>
              <a:gd name="connsiteY12" fmla="*/ 3001617 h 3001617"/>
              <a:gd name="connsiteX13" fmla="*/ 6361044 w 7404653"/>
              <a:gd name="connsiteY13" fmla="*/ 675861 h 3001617"/>
              <a:gd name="connsiteX14" fmla="*/ 4949687 w 7404653"/>
              <a:gd name="connsiteY14" fmla="*/ 675861 h 3001617"/>
              <a:gd name="connsiteX15" fmla="*/ 4949687 w 7404653"/>
              <a:gd name="connsiteY15" fmla="*/ 2971800 h 3001617"/>
              <a:gd name="connsiteX16" fmla="*/ 4890052 w 7404653"/>
              <a:gd name="connsiteY16" fmla="*/ 2961861 h 3001617"/>
              <a:gd name="connsiteX17" fmla="*/ 1292087 w 7404653"/>
              <a:gd name="connsiteY17" fmla="*/ 2961861 h 3001617"/>
              <a:gd name="connsiteX18" fmla="*/ 1292087 w 7404653"/>
              <a:gd name="connsiteY18" fmla="*/ 1500808 h 3001617"/>
              <a:gd name="connsiteX19" fmla="*/ 0 w 7404653"/>
              <a:gd name="connsiteY19" fmla="*/ 1500808 h 3001617"/>
              <a:gd name="connsiteX20" fmla="*/ 0 w 7404653"/>
              <a:gd name="connsiteY20" fmla="*/ 0 h 3001617"/>
              <a:gd name="connsiteX21" fmla="*/ 0 w 7404653"/>
              <a:gd name="connsiteY21" fmla="*/ 0 h 3001617"/>
              <a:gd name="connsiteX0" fmla="*/ 0 w 7404653"/>
              <a:gd name="connsiteY0" fmla="*/ 9939 h 3011556"/>
              <a:gd name="connsiteX1" fmla="*/ 0 w 7404653"/>
              <a:gd name="connsiteY1" fmla="*/ 9939 h 3011556"/>
              <a:gd name="connsiteX2" fmla="*/ 1659835 w 7404653"/>
              <a:gd name="connsiteY2" fmla="*/ 0 h 3011556"/>
              <a:gd name="connsiteX3" fmla="*/ 1659835 w 7404653"/>
              <a:gd name="connsiteY3" fmla="*/ 377687 h 3011556"/>
              <a:gd name="connsiteX4" fmla="*/ 4711148 w 7404653"/>
              <a:gd name="connsiteY4" fmla="*/ 377687 h 3011556"/>
              <a:gd name="connsiteX5" fmla="*/ 4989444 w 7404653"/>
              <a:gd name="connsiteY5" fmla="*/ 377687 h 3011556"/>
              <a:gd name="connsiteX6" fmla="*/ 4989444 w 7404653"/>
              <a:gd name="connsiteY6" fmla="*/ 149087 h 3011556"/>
              <a:gd name="connsiteX7" fmla="*/ 6480313 w 7404653"/>
              <a:gd name="connsiteY7" fmla="*/ 149087 h 3011556"/>
              <a:gd name="connsiteX8" fmla="*/ 6480313 w 7404653"/>
              <a:gd name="connsiteY8" fmla="*/ 2186608 h 3011556"/>
              <a:gd name="connsiteX9" fmla="*/ 7404653 w 7404653"/>
              <a:gd name="connsiteY9" fmla="*/ 2186608 h 3011556"/>
              <a:gd name="connsiteX10" fmla="*/ 7404653 w 7404653"/>
              <a:gd name="connsiteY10" fmla="*/ 3011556 h 3011556"/>
              <a:gd name="connsiteX11" fmla="*/ 6420679 w 7404653"/>
              <a:gd name="connsiteY11" fmla="*/ 3011556 h 3011556"/>
              <a:gd name="connsiteX12" fmla="*/ 6361044 w 7404653"/>
              <a:gd name="connsiteY12" fmla="*/ 3011556 h 3011556"/>
              <a:gd name="connsiteX13" fmla="*/ 6361044 w 7404653"/>
              <a:gd name="connsiteY13" fmla="*/ 685800 h 3011556"/>
              <a:gd name="connsiteX14" fmla="*/ 4949687 w 7404653"/>
              <a:gd name="connsiteY14" fmla="*/ 685800 h 3011556"/>
              <a:gd name="connsiteX15" fmla="*/ 4949687 w 7404653"/>
              <a:gd name="connsiteY15" fmla="*/ 2981739 h 3011556"/>
              <a:gd name="connsiteX16" fmla="*/ 4890052 w 7404653"/>
              <a:gd name="connsiteY16" fmla="*/ 2971800 h 3011556"/>
              <a:gd name="connsiteX17" fmla="*/ 1292087 w 7404653"/>
              <a:gd name="connsiteY17" fmla="*/ 2971800 h 3011556"/>
              <a:gd name="connsiteX18" fmla="*/ 1292087 w 7404653"/>
              <a:gd name="connsiteY18" fmla="*/ 1510747 h 3011556"/>
              <a:gd name="connsiteX19" fmla="*/ 0 w 7404653"/>
              <a:gd name="connsiteY19" fmla="*/ 1510747 h 3011556"/>
              <a:gd name="connsiteX20" fmla="*/ 0 w 7404653"/>
              <a:gd name="connsiteY20" fmla="*/ 9939 h 3011556"/>
              <a:gd name="connsiteX21" fmla="*/ 0 w 7404653"/>
              <a:gd name="connsiteY21" fmla="*/ 9939 h 3011556"/>
              <a:gd name="connsiteX0" fmla="*/ 0 w 7404653"/>
              <a:gd name="connsiteY0" fmla="*/ 0 h 3001617"/>
              <a:gd name="connsiteX1" fmla="*/ 0 w 7404653"/>
              <a:gd name="connsiteY1" fmla="*/ 0 h 3001617"/>
              <a:gd name="connsiteX2" fmla="*/ 1639957 w 7404653"/>
              <a:gd name="connsiteY2" fmla="*/ 19878 h 3001617"/>
              <a:gd name="connsiteX3" fmla="*/ 1659835 w 7404653"/>
              <a:gd name="connsiteY3" fmla="*/ 367748 h 3001617"/>
              <a:gd name="connsiteX4" fmla="*/ 4711148 w 7404653"/>
              <a:gd name="connsiteY4" fmla="*/ 367748 h 3001617"/>
              <a:gd name="connsiteX5" fmla="*/ 4989444 w 7404653"/>
              <a:gd name="connsiteY5" fmla="*/ 367748 h 3001617"/>
              <a:gd name="connsiteX6" fmla="*/ 4989444 w 7404653"/>
              <a:gd name="connsiteY6" fmla="*/ 139148 h 3001617"/>
              <a:gd name="connsiteX7" fmla="*/ 6480313 w 7404653"/>
              <a:gd name="connsiteY7" fmla="*/ 139148 h 3001617"/>
              <a:gd name="connsiteX8" fmla="*/ 6480313 w 7404653"/>
              <a:gd name="connsiteY8" fmla="*/ 2176669 h 3001617"/>
              <a:gd name="connsiteX9" fmla="*/ 7404653 w 7404653"/>
              <a:gd name="connsiteY9" fmla="*/ 2176669 h 3001617"/>
              <a:gd name="connsiteX10" fmla="*/ 7404653 w 7404653"/>
              <a:gd name="connsiteY10" fmla="*/ 3001617 h 3001617"/>
              <a:gd name="connsiteX11" fmla="*/ 6420679 w 7404653"/>
              <a:gd name="connsiteY11" fmla="*/ 3001617 h 3001617"/>
              <a:gd name="connsiteX12" fmla="*/ 6361044 w 7404653"/>
              <a:gd name="connsiteY12" fmla="*/ 3001617 h 3001617"/>
              <a:gd name="connsiteX13" fmla="*/ 6361044 w 7404653"/>
              <a:gd name="connsiteY13" fmla="*/ 675861 h 3001617"/>
              <a:gd name="connsiteX14" fmla="*/ 4949687 w 7404653"/>
              <a:gd name="connsiteY14" fmla="*/ 675861 h 3001617"/>
              <a:gd name="connsiteX15" fmla="*/ 4949687 w 7404653"/>
              <a:gd name="connsiteY15" fmla="*/ 2971800 h 3001617"/>
              <a:gd name="connsiteX16" fmla="*/ 4890052 w 7404653"/>
              <a:gd name="connsiteY16" fmla="*/ 2961861 h 3001617"/>
              <a:gd name="connsiteX17" fmla="*/ 1292087 w 7404653"/>
              <a:gd name="connsiteY17" fmla="*/ 2961861 h 3001617"/>
              <a:gd name="connsiteX18" fmla="*/ 1292087 w 7404653"/>
              <a:gd name="connsiteY18" fmla="*/ 1500808 h 3001617"/>
              <a:gd name="connsiteX19" fmla="*/ 0 w 7404653"/>
              <a:gd name="connsiteY19" fmla="*/ 1500808 h 3001617"/>
              <a:gd name="connsiteX20" fmla="*/ 0 w 7404653"/>
              <a:gd name="connsiteY20" fmla="*/ 0 h 3001617"/>
              <a:gd name="connsiteX21" fmla="*/ 0 w 7404653"/>
              <a:gd name="connsiteY21" fmla="*/ 0 h 3001617"/>
              <a:gd name="connsiteX0" fmla="*/ 0 w 7404653"/>
              <a:gd name="connsiteY0" fmla="*/ 0 h 3001617"/>
              <a:gd name="connsiteX1" fmla="*/ 0 w 7404653"/>
              <a:gd name="connsiteY1" fmla="*/ 0 h 3001617"/>
              <a:gd name="connsiteX2" fmla="*/ 1639957 w 7404653"/>
              <a:gd name="connsiteY2" fmla="*/ 19878 h 3001617"/>
              <a:gd name="connsiteX3" fmla="*/ 4711148 w 7404653"/>
              <a:gd name="connsiteY3" fmla="*/ 367748 h 3001617"/>
              <a:gd name="connsiteX4" fmla="*/ 4989444 w 7404653"/>
              <a:gd name="connsiteY4" fmla="*/ 367748 h 3001617"/>
              <a:gd name="connsiteX5" fmla="*/ 4989444 w 7404653"/>
              <a:gd name="connsiteY5" fmla="*/ 139148 h 3001617"/>
              <a:gd name="connsiteX6" fmla="*/ 6480313 w 7404653"/>
              <a:gd name="connsiteY6" fmla="*/ 139148 h 3001617"/>
              <a:gd name="connsiteX7" fmla="*/ 6480313 w 7404653"/>
              <a:gd name="connsiteY7" fmla="*/ 2176669 h 3001617"/>
              <a:gd name="connsiteX8" fmla="*/ 7404653 w 7404653"/>
              <a:gd name="connsiteY8" fmla="*/ 2176669 h 3001617"/>
              <a:gd name="connsiteX9" fmla="*/ 7404653 w 7404653"/>
              <a:gd name="connsiteY9" fmla="*/ 3001617 h 3001617"/>
              <a:gd name="connsiteX10" fmla="*/ 6420679 w 7404653"/>
              <a:gd name="connsiteY10" fmla="*/ 3001617 h 3001617"/>
              <a:gd name="connsiteX11" fmla="*/ 6361044 w 7404653"/>
              <a:gd name="connsiteY11" fmla="*/ 3001617 h 3001617"/>
              <a:gd name="connsiteX12" fmla="*/ 6361044 w 7404653"/>
              <a:gd name="connsiteY12" fmla="*/ 675861 h 3001617"/>
              <a:gd name="connsiteX13" fmla="*/ 4949687 w 7404653"/>
              <a:gd name="connsiteY13" fmla="*/ 675861 h 3001617"/>
              <a:gd name="connsiteX14" fmla="*/ 4949687 w 7404653"/>
              <a:gd name="connsiteY14" fmla="*/ 2971800 h 3001617"/>
              <a:gd name="connsiteX15" fmla="*/ 4890052 w 7404653"/>
              <a:gd name="connsiteY15" fmla="*/ 2961861 h 3001617"/>
              <a:gd name="connsiteX16" fmla="*/ 1292087 w 7404653"/>
              <a:gd name="connsiteY16" fmla="*/ 2961861 h 3001617"/>
              <a:gd name="connsiteX17" fmla="*/ 1292087 w 7404653"/>
              <a:gd name="connsiteY17" fmla="*/ 1500808 h 3001617"/>
              <a:gd name="connsiteX18" fmla="*/ 0 w 7404653"/>
              <a:gd name="connsiteY18" fmla="*/ 1500808 h 3001617"/>
              <a:gd name="connsiteX19" fmla="*/ 0 w 7404653"/>
              <a:gd name="connsiteY19" fmla="*/ 0 h 3001617"/>
              <a:gd name="connsiteX20" fmla="*/ 0 w 7404653"/>
              <a:gd name="connsiteY20" fmla="*/ 0 h 3001617"/>
              <a:gd name="connsiteX0" fmla="*/ 0 w 7404653"/>
              <a:gd name="connsiteY0" fmla="*/ 0 h 3001617"/>
              <a:gd name="connsiteX1" fmla="*/ 0 w 7404653"/>
              <a:gd name="connsiteY1" fmla="*/ 0 h 3001617"/>
              <a:gd name="connsiteX2" fmla="*/ 1639957 w 7404653"/>
              <a:gd name="connsiteY2" fmla="*/ 19878 h 3001617"/>
              <a:gd name="connsiteX3" fmla="*/ 4989444 w 7404653"/>
              <a:gd name="connsiteY3" fmla="*/ 367748 h 3001617"/>
              <a:gd name="connsiteX4" fmla="*/ 4989444 w 7404653"/>
              <a:gd name="connsiteY4" fmla="*/ 139148 h 3001617"/>
              <a:gd name="connsiteX5" fmla="*/ 6480313 w 7404653"/>
              <a:gd name="connsiteY5" fmla="*/ 139148 h 3001617"/>
              <a:gd name="connsiteX6" fmla="*/ 6480313 w 7404653"/>
              <a:gd name="connsiteY6" fmla="*/ 2176669 h 3001617"/>
              <a:gd name="connsiteX7" fmla="*/ 7404653 w 7404653"/>
              <a:gd name="connsiteY7" fmla="*/ 2176669 h 3001617"/>
              <a:gd name="connsiteX8" fmla="*/ 7404653 w 7404653"/>
              <a:gd name="connsiteY8" fmla="*/ 3001617 h 3001617"/>
              <a:gd name="connsiteX9" fmla="*/ 6420679 w 7404653"/>
              <a:gd name="connsiteY9" fmla="*/ 3001617 h 3001617"/>
              <a:gd name="connsiteX10" fmla="*/ 6361044 w 7404653"/>
              <a:gd name="connsiteY10" fmla="*/ 3001617 h 3001617"/>
              <a:gd name="connsiteX11" fmla="*/ 6361044 w 7404653"/>
              <a:gd name="connsiteY11" fmla="*/ 675861 h 3001617"/>
              <a:gd name="connsiteX12" fmla="*/ 4949687 w 7404653"/>
              <a:gd name="connsiteY12" fmla="*/ 675861 h 3001617"/>
              <a:gd name="connsiteX13" fmla="*/ 4949687 w 7404653"/>
              <a:gd name="connsiteY13" fmla="*/ 2971800 h 3001617"/>
              <a:gd name="connsiteX14" fmla="*/ 4890052 w 7404653"/>
              <a:gd name="connsiteY14" fmla="*/ 2961861 h 3001617"/>
              <a:gd name="connsiteX15" fmla="*/ 1292087 w 7404653"/>
              <a:gd name="connsiteY15" fmla="*/ 2961861 h 3001617"/>
              <a:gd name="connsiteX16" fmla="*/ 1292087 w 7404653"/>
              <a:gd name="connsiteY16" fmla="*/ 1500808 h 3001617"/>
              <a:gd name="connsiteX17" fmla="*/ 0 w 7404653"/>
              <a:gd name="connsiteY17" fmla="*/ 1500808 h 3001617"/>
              <a:gd name="connsiteX18" fmla="*/ 0 w 7404653"/>
              <a:gd name="connsiteY18" fmla="*/ 0 h 3001617"/>
              <a:gd name="connsiteX19" fmla="*/ 0 w 7404653"/>
              <a:gd name="connsiteY19" fmla="*/ 0 h 3001617"/>
              <a:gd name="connsiteX0" fmla="*/ 0 w 7404653"/>
              <a:gd name="connsiteY0" fmla="*/ 0 h 3001617"/>
              <a:gd name="connsiteX1" fmla="*/ 0 w 7404653"/>
              <a:gd name="connsiteY1" fmla="*/ 0 h 3001617"/>
              <a:gd name="connsiteX2" fmla="*/ 1639957 w 7404653"/>
              <a:gd name="connsiteY2" fmla="*/ 19878 h 3001617"/>
              <a:gd name="connsiteX3" fmla="*/ 4989444 w 7404653"/>
              <a:gd name="connsiteY3" fmla="*/ 139148 h 3001617"/>
              <a:gd name="connsiteX4" fmla="*/ 6480313 w 7404653"/>
              <a:gd name="connsiteY4" fmla="*/ 139148 h 3001617"/>
              <a:gd name="connsiteX5" fmla="*/ 6480313 w 7404653"/>
              <a:gd name="connsiteY5" fmla="*/ 2176669 h 3001617"/>
              <a:gd name="connsiteX6" fmla="*/ 7404653 w 7404653"/>
              <a:gd name="connsiteY6" fmla="*/ 2176669 h 3001617"/>
              <a:gd name="connsiteX7" fmla="*/ 7404653 w 7404653"/>
              <a:gd name="connsiteY7" fmla="*/ 3001617 h 3001617"/>
              <a:gd name="connsiteX8" fmla="*/ 6420679 w 7404653"/>
              <a:gd name="connsiteY8" fmla="*/ 3001617 h 3001617"/>
              <a:gd name="connsiteX9" fmla="*/ 6361044 w 7404653"/>
              <a:gd name="connsiteY9" fmla="*/ 3001617 h 3001617"/>
              <a:gd name="connsiteX10" fmla="*/ 6361044 w 7404653"/>
              <a:gd name="connsiteY10" fmla="*/ 675861 h 3001617"/>
              <a:gd name="connsiteX11" fmla="*/ 4949687 w 7404653"/>
              <a:gd name="connsiteY11" fmla="*/ 675861 h 3001617"/>
              <a:gd name="connsiteX12" fmla="*/ 4949687 w 7404653"/>
              <a:gd name="connsiteY12" fmla="*/ 2971800 h 3001617"/>
              <a:gd name="connsiteX13" fmla="*/ 4890052 w 7404653"/>
              <a:gd name="connsiteY13" fmla="*/ 2961861 h 3001617"/>
              <a:gd name="connsiteX14" fmla="*/ 1292087 w 7404653"/>
              <a:gd name="connsiteY14" fmla="*/ 2961861 h 3001617"/>
              <a:gd name="connsiteX15" fmla="*/ 1292087 w 7404653"/>
              <a:gd name="connsiteY15" fmla="*/ 1500808 h 3001617"/>
              <a:gd name="connsiteX16" fmla="*/ 0 w 7404653"/>
              <a:gd name="connsiteY16" fmla="*/ 1500808 h 3001617"/>
              <a:gd name="connsiteX17" fmla="*/ 0 w 7404653"/>
              <a:gd name="connsiteY17" fmla="*/ 0 h 3001617"/>
              <a:gd name="connsiteX18" fmla="*/ 0 w 7404653"/>
              <a:gd name="connsiteY18" fmla="*/ 0 h 3001617"/>
              <a:gd name="connsiteX0" fmla="*/ 0 w 7404653"/>
              <a:gd name="connsiteY0" fmla="*/ 89452 h 3091069"/>
              <a:gd name="connsiteX1" fmla="*/ 0 w 7404653"/>
              <a:gd name="connsiteY1" fmla="*/ 89452 h 3091069"/>
              <a:gd name="connsiteX2" fmla="*/ 1639957 w 7404653"/>
              <a:gd name="connsiteY2" fmla="*/ 109330 h 3091069"/>
              <a:gd name="connsiteX3" fmla="*/ 4989444 w 7404653"/>
              <a:gd name="connsiteY3" fmla="*/ 228600 h 3091069"/>
              <a:gd name="connsiteX4" fmla="*/ 6480313 w 7404653"/>
              <a:gd name="connsiteY4" fmla="*/ 0 h 3091069"/>
              <a:gd name="connsiteX5" fmla="*/ 6480313 w 7404653"/>
              <a:gd name="connsiteY5" fmla="*/ 2266121 h 3091069"/>
              <a:gd name="connsiteX6" fmla="*/ 7404653 w 7404653"/>
              <a:gd name="connsiteY6" fmla="*/ 2266121 h 3091069"/>
              <a:gd name="connsiteX7" fmla="*/ 7404653 w 7404653"/>
              <a:gd name="connsiteY7" fmla="*/ 3091069 h 3091069"/>
              <a:gd name="connsiteX8" fmla="*/ 6420679 w 7404653"/>
              <a:gd name="connsiteY8" fmla="*/ 3091069 h 3091069"/>
              <a:gd name="connsiteX9" fmla="*/ 6361044 w 7404653"/>
              <a:gd name="connsiteY9" fmla="*/ 3091069 h 3091069"/>
              <a:gd name="connsiteX10" fmla="*/ 6361044 w 7404653"/>
              <a:gd name="connsiteY10" fmla="*/ 765313 h 3091069"/>
              <a:gd name="connsiteX11" fmla="*/ 4949687 w 7404653"/>
              <a:gd name="connsiteY11" fmla="*/ 765313 h 3091069"/>
              <a:gd name="connsiteX12" fmla="*/ 4949687 w 7404653"/>
              <a:gd name="connsiteY12" fmla="*/ 3061252 h 3091069"/>
              <a:gd name="connsiteX13" fmla="*/ 4890052 w 7404653"/>
              <a:gd name="connsiteY13" fmla="*/ 3051313 h 3091069"/>
              <a:gd name="connsiteX14" fmla="*/ 1292087 w 7404653"/>
              <a:gd name="connsiteY14" fmla="*/ 3051313 h 3091069"/>
              <a:gd name="connsiteX15" fmla="*/ 1292087 w 7404653"/>
              <a:gd name="connsiteY15" fmla="*/ 1590260 h 3091069"/>
              <a:gd name="connsiteX16" fmla="*/ 0 w 7404653"/>
              <a:gd name="connsiteY16" fmla="*/ 1590260 h 3091069"/>
              <a:gd name="connsiteX17" fmla="*/ 0 w 7404653"/>
              <a:gd name="connsiteY17" fmla="*/ 89452 h 3091069"/>
              <a:gd name="connsiteX18" fmla="*/ 0 w 7404653"/>
              <a:gd name="connsiteY18" fmla="*/ 89452 h 3091069"/>
              <a:gd name="connsiteX0" fmla="*/ 0 w 7404653"/>
              <a:gd name="connsiteY0" fmla="*/ 89452 h 3091069"/>
              <a:gd name="connsiteX1" fmla="*/ 0 w 7404653"/>
              <a:gd name="connsiteY1" fmla="*/ 89452 h 3091069"/>
              <a:gd name="connsiteX2" fmla="*/ 1639957 w 7404653"/>
              <a:gd name="connsiteY2" fmla="*/ 109330 h 3091069"/>
              <a:gd name="connsiteX3" fmla="*/ 6480313 w 7404653"/>
              <a:gd name="connsiteY3" fmla="*/ 0 h 3091069"/>
              <a:gd name="connsiteX4" fmla="*/ 6480313 w 7404653"/>
              <a:gd name="connsiteY4" fmla="*/ 2266121 h 3091069"/>
              <a:gd name="connsiteX5" fmla="*/ 7404653 w 7404653"/>
              <a:gd name="connsiteY5" fmla="*/ 2266121 h 3091069"/>
              <a:gd name="connsiteX6" fmla="*/ 7404653 w 7404653"/>
              <a:gd name="connsiteY6" fmla="*/ 3091069 h 3091069"/>
              <a:gd name="connsiteX7" fmla="*/ 6420679 w 7404653"/>
              <a:gd name="connsiteY7" fmla="*/ 3091069 h 3091069"/>
              <a:gd name="connsiteX8" fmla="*/ 6361044 w 7404653"/>
              <a:gd name="connsiteY8" fmla="*/ 3091069 h 3091069"/>
              <a:gd name="connsiteX9" fmla="*/ 6361044 w 7404653"/>
              <a:gd name="connsiteY9" fmla="*/ 765313 h 3091069"/>
              <a:gd name="connsiteX10" fmla="*/ 4949687 w 7404653"/>
              <a:gd name="connsiteY10" fmla="*/ 765313 h 3091069"/>
              <a:gd name="connsiteX11" fmla="*/ 4949687 w 7404653"/>
              <a:gd name="connsiteY11" fmla="*/ 3061252 h 3091069"/>
              <a:gd name="connsiteX12" fmla="*/ 4890052 w 7404653"/>
              <a:gd name="connsiteY12" fmla="*/ 3051313 h 3091069"/>
              <a:gd name="connsiteX13" fmla="*/ 1292087 w 7404653"/>
              <a:gd name="connsiteY13" fmla="*/ 3051313 h 3091069"/>
              <a:gd name="connsiteX14" fmla="*/ 1292087 w 7404653"/>
              <a:gd name="connsiteY14" fmla="*/ 1590260 h 3091069"/>
              <a:gd name="connsiteX15" fmla="*/ 0 w 7404653"/>
              <a:gd name="connsiteY15" fmla="*/ 1590260 h 3091069"/>
              <a:gd name="connsiteX16" fmla="*/ 0 w 7404653"/>
              <a:gd name="connsiteY16" fmla="*/ 89452 h 3091069"/>
              <a:gd name="connsiteX17" fmla="*/ 0 w 7404653"/>
              <a:gd name="connsiteY17" fmla="*/ 89452 h 3091069"/>
              <a:gd name="connsiteX0" fmla="*/ 0 w 7404653"/>
              <a:gd name="connsiteY0" fmla="*/ 89452 h 3091069"/>
              <a:gd name="connsiteX1" fmla="*/ 0 w 7404653"/>
              <a:gd name="connsiteY1" fmla="*/ 89452 h 3091069"/>
              <a:gd name="connsiteX2" fmla="*/ 6480313 w 7404653"/>
              <a:gd name="connsiteY2" fmla="*/ 0 h 3091069"/>
              <a:gd name="connsiteX3" fmla="*/ 6480313 w 7404653"/>
              <a:gd name="connsiteY3" fmla="*/ 2266121 h 3091069"/>
              <a:gd name="connsiteX4" fmla="*/ 7404653 w 7404653"/>
              <a:gd name="connsiteY4" fmla="*/ 2266121 h 3091069"/>
              <a:gd name="connsiteX5" fmla="*/ 7404653 w 7404653"/>
              <a:gd name="connsiteY5" fmla="*/ 3091069 h 3091069"/>
              <a:gd name="connsiteX6" fmla="*/ 6420679 w 7404653"/>
              <a:gd name="connsiteY6" fmla="*/ 3091069 h 3091069"/>
              <a:gd name="connsiteX7" fmla="*/ 6361044 w 7404653"/>
              <a:gd name="connsiteY7" fmla="*/ 3091069 h 3091069"/>
              <a:gd name="connsiteX8" fmla="*/ 6361044 w 7404653"/>
              <a:gd name="connsiteY8" fmla="*/ 765313 h 3091069"/>
              <a:gd name="connsiteX9" fmla="*/ 4949687 w 7404653"/>
              <a:gd name="connsiteY9" fmla="*/ 765313 h 3091069"/>
              <a:gd name="connsiteX10" fmla="*/ 4949687 w 7404653"/>
              <a:gd name="connsiteY10" fmla="*/ 3061252 h 3091069"/>
              <a:gd name="connsiteX11" fmla="*/ 4890052 w 7404653"/>
              <a:gd name="connsiteY11" fmla="*/ 3051313 h 3091069"/>
              <a:gd name="connsiteX12" fmla="*/ 1292087 w 7404653"/>
              <a:gd name="connsiteY12" fmla="*/ 3051313 h 3091069"/>
              <a:gd name="connsiteX13" fmla="*/ 1292087 w 7404653"/>
              <a:gd name="connsiteY13" fmla="*/ 1590260 h 3091069"/>
              <a:gd name="connsiteX14" fmla="*/ 0 w 7404653"/>
              <a:gd name="connsiteY14" fmla="*/ 1590260 h 3091069"/>
              <a:gd name="connsiteX15" fmla="*/ 0 w 7404653"/>
              <a:gd name="connsiteY15" fmla="*/ 89452 h 3091069"/>
              <a:gd name="connsiteX16" fmla="*/ 0 w 7404653"/>
              <a:gd name="connsiteY16" fmla="*/ 89452 h 3091069"/>
              <a:gd name="connsiteX0" fmla="*/ 0 w 7404653"/>
              <a:gd name="connsiteY0" fmla="*/ 59634 h 3061251"/>
              <a:gd name="connsiteX1" fmla="*/ 0 w 7404653"/>
              <a:gd name="connsiteY1" fmla="*/ 59634 h 3061251"/>
              <a:gd name="connsiteX2" fmla="*/ 6480313 w 7404653"/>
              <a:gd name="connsiteY2" fmla="*/ 0 h 3061251"/>
              <a:gd name="connsiteX3" fmla="*/ 6480313 w 7404653"/>
              <a:gd name="connsiteY3" fmla="*/ 2236303 h 3061251"/>
              <a:gd name="connsiteX4" fmla="*/ 7404653 w 7404653"/>
              <a:gd name="connsiteY4" fmla="*/ 2236303 h 3061251"/>
              <a:gd name="connsiteX5" fmla="*/ 7404653 w 7404653"/>
              <a:gd name="connsiteY5" fmla="*/ 3061251 h 3061251"/>
              <a:gd name="connsiteX6" fmla="*/ 6420679 w 7404653"/>
              <a:gd name="connsiteY6" fmla="*/ 3061251 h 3061251"/>
              <a:gd name="connsiteX7" fmla="*/ 6361044 w 7404653"/>
              <a:gd name="connsiteY7" fmla="*/ 3061251 h 3061251"/>
              <a:gd name="connsiteX8" fmla="*/ 6361044 w 7404653"/>
              <a:gd name="connsiteY8" fmla="*/ 735495 h 3061251"/>
              <a:gd name="connsiteX9" fmla="*/ 4949687 w 7404653"/>
              <a:gd name="connsiteY9" fmla="*/ 735495 h 3061251"/>
              <a:gd name="connsiteX10" fmla="*/ 4949687 w 7404653"/>
              <a:gd name="connsiteY10" fmla="*/ 3031434 h 3061251"/>
              <a:gd name="connsiteX11" fmla="*/ 4890052 w 7404653"/>
              <a:gd name="connsiteY11" fmla="*/ 3021495 h 3061251"/>
              <a:gd name="connsiteX12" fmla="*/ 1292087 w 7404653"/>
              <a:gd name="connsiteY12" fmla="*/ 3021495 h 3061251"/>
              <a:gd name="connsiteX13" fmla="*/ 1292087 w 7404653"/>
              <a:gd name="connsiteY13" fmla="*/ 1560442 h 3061251"/>
              <a:gd name="connsiteX14" fmla="*/ 0 w 7404653"/>
              <a:gd name="connsiteY14" fmla="*/ 1560442 h 3061251"/>
              <a:gd name="connsiteX15" fmla="*/ 0 w 7404653"/>
              <a:gd name="connsiteY15" fmla="*/ 59634 h 3061251"/>
              <a:gd name="connsiteX16" fmla="*/ 0 w 7404653"/>
              <a:gd name="connsiteY16" fmla="*/ 59634 h 3061251"/>
              <a:gd name="connsiteX0" fmla="*/ 0 w 7404653"/>
              <a:gd name="connsiteY0" fmla="*/ 9939 h 3011556"/>
              <a:gd name="connsiteX1" fmla="*/ 0 w 7404653"/>
              <a:gd name="connsiteY1" fmla="*/ 9939 h 3011556"/>
              <a:gd name="connsiteX2" fmla="*/ 6480313 w 7404653"/>
              <a:gd name="connsiteY2" fmla="*/ 0 h 3011556"/>
              <a:gd name="connsiteX3" fmla="*/ 6480313 w 7404653"/>
              <a:gd name="connsiteY3" fmla="*/ 2186608 h 3011556"/>
              <a:gd name="connsiteX4" fmla="*/ 7404653 w 7404653"/>
              <a:gd name="connsiteY4" fmla="*/ 2186608 h 3011556"/>
              <a:gd name="connsiteX5" fmla="*/ 7404653 w 7404653"/>
              <a:gd name="connsiteY5" fmla="*/ 3011556 h 3011556"/>
              <a:gd name="connsiteX6" fmla="*/ 6420679 w 7404653"/>
              <a:gd name="connsiteY6" fmla="*/ 3011556 h 3011556"/>
              <a:gd name="connsiteX7" fmla="*/ 6361044 w 7404653"/>
              <a:gd name="connsiteY7" fmla="*/ 3011556 h 3011556"/>
              <a:gd name="connsiteX8" fmla="*/ 6361044 w 7404653"/>
              <a:gd name="connsiteY8" fmla="*/ 685800 h 3011556"/>
              <a:gd name="connsiteX9" fmla="*/ 4949687 w 7404653"/>
              <a:gd name="connsiteY9" fmla="*/ 685800 h 3011556"/>
              <a:gd name="connsiteX10" fmla="*/ 4949687 w 7404653"/>
              <a:gd name="connsiteY10" fmla="*/ 2981739 h 3011556"/>
              <a:gd name="connsiteX11" fmla="*/ 4890052 w 7404653"/>
              <a:gd name="connsiteY11" fmla="*/ 2971800 h 3011556"/>
              <a:gd name="connsiteX12" fmla="*/ 1292087 w 7404653"/>
              <a:gd name="connsiteY12" fmla="*/ 2971800 h 3011556"/>
              <a:gd name="connsiteX13" fmla="*/ 1292087 w 7404653"/>
              <a:gd name="connsiteY13" fmla="*/ 1510747 h 3011556"/>
              <a:gd name="connsiteX14" fmla="*/ 0 w 7404653"/>
              <a:gd name="connsiteY14" fmla="*/ 1510747 h 3011556"/>
              <a:gd name="connsiteX15" fmla="*/ 0 w 7404653"/>
              <a:gd name="connsiteY15" fmla="*/ 9939 h 3011556"/>
              <a:gd name="connsiteX16" fmla="*/ 0 w 7404653"/>
              <a:gd name="connsiteY16" fmla="*/ 9939 h 3011556"/>
              <a:gd name="connsiteX0" fmla="*/ 0 w 7404653"/>
              <a:gd name="connsiteY0" fmla="*/ 9939 h 3011556"/>
              <a:gd name="connsiteX1" fmla="*/ 0 w 7404653"/>
              <a:gd name="connsiteY1" fmla="*/ 9939 h 3011556"/>
              <a:gd name="connsiteX2" fmla="*/ 6480313 w 7404653"/>
              <a:gd name="connsiteY2" fmla="*/ 0 h 3011556"/>
              <a:gd name="connsiteX3" fmla="*/ 6480313 w 7404653"/>
              <a:gd name="connsiteY3" fmla="*/ 2186608 h 3011556"/>
              <a:gd name="connsiteX4" fmla="*/ 7404653 w 7404653"/>
              <a:gd name="connsiteY4" fmla="*/ 2186608 h 3011556"/>
              <a:gd name="connsiteX5" fmla="*/ 7404653 w 7404653"/>
              <a:gd name="connsiteY5" fmla="*/ 3011556 h 3011556"/>
              <a:gd name="connsiteX6" fmla="*/ 6420679 w 7404653"/>
              <a:gd name="connsiteY6" fmla="*/ 3011556 h 3011556"/>
              <a:gd name="connsiteX7" fmla="*/ 6361044 w 7404653"/>
              <a:gd name="connsiteY7" fmla="*/ 3011556 h 3011556"/>
              <a:gd name="connsiteX8" fmla="*/ 6361044 w 7404653"/>
              <a:gd name="connsiteY8" fmla="*/ 685800 h 3011556"/>
              <a:gd name="connsiteX9" fmla="*/ 4949687 w 7404653"/>
              <a:gd name="connsiteY9" fmla="*/ 818495 h 3011556"/>
              <a:gd name="connsiteX10" fmla="*/ 4949687 w 7404653"/>
              <a:gd name="connsiteY10" fmla="*/ 2981739 h 3011556"/>
              <a:gd name="connsiteX11" fmla="*/ 4890052 w 7404653"/>
              <a:gd name="connsiteY11" fmla="*/ 2971800 h 3011556"/>
              <a:gd name="connsiteX12" fmla="*/ 1292087 w 7404653"/>
              <a:gd name="connsiteY12" fmla="*/ 2971800 h 3011556"/>
              <a:gd name="connsiteX13" fmla="*/ 1292087 w 7404653"/>
              <a:gd name="connsiteY13" fmla="*/ 1510747 h 3011556"/>
              <a:gd name="connsiteX14" fmla="*/ 0 w 7404653"/>
              <a:gd name="connsiteY14" fmla="*/ 1510747 h 3011556"/>
              <a:gd name="connsiteX15" fmla="*/ 0 w 7404653"/>
              <a:gd name="connsiteY15" fmla="*/ 9939 h 3011556"/>
              <a:gd name="connsiteX16" fmla="*/ 0 w 7404653"/>
              <a:gd name="connsiteY16" fmla="*/ 9939 h 3011556"/>
              <a:gd name="connsiteX0" fmla="*/ 0 w 7404653"/>
              <a:gd name="connsiteY0" fmla="*/ 9939 h 3011556"/>
              <a:gd name="connsiteX1" fmla="*/ 0 w 7404653"/>
              <a:gd name="connsiteY1" fmla="*/ 9939 h 3011556"/>
              <a:gd name="connsiteX2" fmla="*/ 6480313 w 7404653"/>
              <a:gd name="connsiteY2" fmla="*/ 0 h 3011556"/>
              <a:gd name="connsiteX3" fmla="*/ 6480313 w 7404653"/>
              <a:gd name="connsiteY3" fmla="*/ 2186608 h 3011556"/>
              <a:gd name="connsiteX4" fmla="*/ 7404653 w 7404653"/>
              <a:gd name="connsiteY4" fmla="*/ 2186608 h 3011556"/>
              <a:gd name="connsiteX5" fmla="*/ 7404653 w 7404653"/>
              <a:gd name="connsiteY5" fmla="*/ 3011556 h 3011556"/>
              <a:gd name="connsiteX6" fmla="*/ 6420679 w 7404653"/>
              <a:gd name="connsiteY6" fmla="*/ 3011556 h 3011556"/>
              <a:gd name="connsiteX7" fmla="*/ 6361044 w 7404653"/>
              <a:gd name="connsiteY7" fmla="*/ 3011556 h 3011556"/>
              <a:gd name="connsiteX8" fmla="*/ 6361044 w 7404653"/>
              <a:gd name="connsiteY8" fmla="*/ 809017 h 3011556"/>
              <a:gd name="connsiteX9" fmla="*/ 4949687 w 7404653"/>
              <a:gd name="connsiteY9" fmla="*/ 818495 h 3011556"/>
              <a:gd name="connsiteX10" fmla="*/ 4949687 w 7404653"/>
              <a:gd name="connsiteY10" fmla="*/ 2981739 h 3011556"/>
              <a:gd name="connsiteX11" fmla="*/ 4890052 w 7404653"/>
              <a:gd name="connsiteY11" fmla="*/ 2971800 h 3011556"/>
              <a:gd name="connsiteX12" fmla="*/ 1292087 w 7404653"/>
              <a:gd name="connsiteY12" fmla="*/ 2971800 h 3011556"/>
              <a:gd name="connsiteX13" fmla="*/ 1292087 w 7404653"/>
              <a:gd name="connsiteY13" fmla="*/ 1510747 h 3011556"/>
              <a:gd name="connsiteX14" fmla="*/ 0 w 7404653"/>
              <a:gd name="connsiteY14" fmla="*/ 1510747 h 3011556"/>
              <a:gd name="connsiteX15" fmla="*/ 0 w 7404653"/>
              <a:gd name="connsiteY15" fmla="*/ 9939 h 3011556"/>
              <a:gd name="connsiteX16" fmla="*/ 0 w 7404653"/>
              <a:gd name="connsiteY16" fmla="*/ 9939 h 3011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404653" h="3011556">
                <a:moveTo>
                  <a:pt x="0" y="9939"/>
                </a:moveTo>
                <a:lnTo>
                  <a:pt x="0" y="9939"/>
                </a:lnTo>
                <a:lnTo>
                  <a:pt x="6480313" y="0"/>
                </a:lnTo>
                <a:lnTo>
                  <a:pt x="6480313" y="2186608"/>
                </a:lnTo>
                <a:lnTo>
                  <a:pt x="7404653" y="2186608"/>
                </a:lnTo>
                <a:lnTo>
                  <a:pt x="7404653" y="3011556"/>
                </a:lnTo>
                <a:lnTo>
                  <a:pt x="6420679" y="3011556"/>
                </a:lnTo>
                <a:lnTo>
                  <a:pt x="6361044" y="3011556"/>
                </a:lnTo>
                <a:lnTo>
                  <a:pt x="6361044" y="809017"/>
                </a:lnTo>
                <a:lnTo>
                  <a:pt x="4949687" y="818495"/>
                </a:lnTo>
                <a:lnTo>
                  <a:pt x="4949687" y="2981739"/>
                </a:lnTo>
                <a:cubicBezTo>
                  <a:pt x="5055672" y="2971141"/>
                  <a:pt x="4943227" y="2971800"/>
                  <a:pt x="4890052" y="2971800"/>
                </a:cubicBezTo>
                <a:lnTo>
                  <a:pt x="1292087" y="2971800"/>
                </a:lnTo>
                <a:lnTo>
                  <a:pt x="1292087" y="1510747"/>
                </a:lnTo>
                <a:lnTo>
                  <a:pt x="0" y="1510747"/>
                </a:lnTo>
                <a:lnTo>
                  <a:pt x="0" y="9939"/>
                </a:lnTo>
                <a:lnTo>
                  <a:pt x="0" y="9939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prstDash val="sysDash"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正方形/長方形 26"/>
          <p:cNvSpPr/>
          <p:nvPr/>
        </p:nvSpPr>
        <p:spPr bwMode="auto">
          <a:xfrm>
            <a:off x="6884630" y="2453353"/>
            <a:ext cx="552452" cy="1800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7437082" y="2374106"/>
            <a:ext cx="1187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/>
              <a:t>Used in this document</a:t>
            </a:r>
            <a:endParaRPr kumimoji="1" lang="ja-JP" altLang="en-US" sz="800" dirty="0"/>
          </a:p>
        </p:txBody>
      </p:sp>
    </p:spTree>
    <p:extLst>
      <p:ext uri="{BB962C8B-B14F-4D97-AF65-F5344CB8AC3E}">
        <p14:creationId xmlns:p14="http://schemas.microsoft.com/office/powerpoint/2010/main" val="110226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1.2</a:t>
            </a:r>
            <a:r>
              <a:rPr lang="ja-JP" altLang="en-US" dirty="0"/>
              <a:t> </a:t>
            </a:r>
            <a:r>
              <a:rPr lang="en-US" altLang="ja-JP" dirty="0" smtClean="0"/>
              <a:t>Scenario overview(1/3)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323747" y="845021"/>
            <a:ext cx="8539398" cy="121578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1600" dirty="0"/>
              <a:t>In this scenario, we will use Ansible Driver to manage the parameters for each server and automate the Yum Package </a:t>
            </a:r>
            <a:r>
              <a:rPr lang="en-US" altLang="ja-JP" sz="1600" dirty="0" smtClean="0"/>
              <a:t>installations, which is often used when constructing Linux servers.</a:t>
            </a:r>
            <a:endParaRPr lang="en-US" altLang="ja-JP" sz="16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19311" y="5369378"/>
            <a:ext cx="61251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ja-JP" sz="1400" dirty="0"/>
              <a:t>Exastro IT </a:t>
            </a:r>
            <a:r>
              <a:rPr lang="en-US" altLang="ja-JP" sz="1400"/>
              <a:t>Automation </a:t>
            </a:r>
            <a:r>
              <a:rPr lang="en-US" altLang="ja-JP" sz="1400" smtClean="0"/>
              <a:t>1.9</a:t>
            </a:r>
            <a:endParaRPr lang="en-US" altLang="ja-JP" sz="14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ja-JP" sz="1400" dirty="0"/>
              <a:t>CentOS Linux </a:t>
            </a:r>
            <a:r>
              <a:rPr lang="en-US" altLang="ja-JP" sz="1400" dirty="0" smtClean="0"/>
              <a:t>7.8(for ITA Server)</a:t>
            </a:r>
            <a:endParaRPr lang="en-US" altLang="ja-JP" sz="14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ja-JP" sz="1400" dirty="0"/>
              <a:t>CentOS Linux </a:t>
            </a:r>
            <a:r>
              <a:rPr lang="en-US" altLang="ja-JP" sz="1400" dirty="0" smtClean="0"/>
              <a:t>7.8(for Target machine)</a:t>
            </a:r>
            <a:endParaRPr lang="en-US" altLang="ja-JP" sz="14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ja-JP" sz="1400" dirty="0"/>
              <a:t>Windows </a:t>
            </a:r>
            <a:r>
              <a:rPr lang="en-US" altLang="ja-JP" sz="1400" dirty="0" smtClean="0"/>
              <a:t>10(</a:t>
            </a:r>
            <a:r>
              <a:rPr lang="en-US" altLang="ja-JP" sz="1400" dirty="0"/>
              <a:t>C</a:t>
            </a:r>
            <a:r>
              <a:rPr lang="en-US" altLang="ja-JP" sz="1400" dirty="0" smtClean="0"/>
              <a:t>lient)</a:t>
            </a:r>
            <a:endParaRPr lang="en-US" altLang="ja-JP" sz="14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ja-JP" sz="1400" dirty="0"/>
              <a:t>Google Chrome (</a:t>
            </a:r>
            <a:r>
              <a:rPr lang="en-US" altLang="ja-JP" sz="1400" dirty="0" smtClean="0"/>
              <a:t>Win10</a:t>
            </a:r>
            <a:r>
              <a:rPr lang="ja-JP" altLang="en-US" sz="1400" dirty="0"/>
              <a:t> </a:t>
            </a:r>
            <a:r>
              <a:rPr lang="en-US" altLang="ja-JP" sz="1400" dirty="0" smtClean="0"/>
              <a:t>side)</a:t>
            </a:r>
            <a:endParaRPr lang="en-US" altLang="ja-JP" sz="1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95420" y="5046804"/>
            <a:ext cx="2353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 smtClean="0"/>
              <a:t>Systems used</a:t>
            </a:r>
            <a:endParaRPr kumimoji="1" lang="ja-JP" altLang="en-US" sz="1600" dirty="0"/>
          </a:p>
        </p:txBody>
      </p:sp>
      <p:sp>
        <p:nvSpPr>
          <p:cNvPr id="11" name="正方形/長方形 10"/>
          <p:cNvSpPr/>
          <p:nvPr/>
        </p:nvSpPr>
        <p:spPr bwMode="auto">
          <a:xfrm>
            <a:off x="2544779" y="2383384"/>
            <a:ext cx="2663967" cy="2332966"/>
          </a:xfrm>
          <a:prstGeom prst="rect">
            <a:avLst/>
          </a:prstGeom>
          <a:solidFill>
            <a:schemeClr val="bg1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b="1" dirty="0" smtClean="0">
                <a:solidFill>
                  <a:srgbClr val="002B62"/>
                </a:solidFill>
                <a:ea typeface="+mj-ea"/>
              </a:rPr>
              <a:t>CentOS 7.8</a:t>
            </a:r>
            <a:endParaRPr kumimoji="1" lang="ja-JP" altLang="en-US" sz="1100" b="1" dirty="0">
              <a:solidFill>
                <a:srgbClr val="002B62"/>
              </a:solidFill>
              <a:ea typeface="+mj-ea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2857303" y="2853419"/>
            <a:ext cx="2038918" cy="543464"/>
          </a:xfrm>
          <a:prstGeom prst="rect">
            <a:avLst/>
          </a:prstGeom>
          <a:solidFill>
            <a:srgbClr val="002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b="1" dirty="0" smtClean="0">
                <a:solidFill>
                  <a:schemeClr val="bg1"/>
                </a:solidFill>
              </a:rPr>
              <a:t>Exastro IT Automation</a:t>
            </a:r>
          </a:p>
          <a:p>
            <a:pPr algn="ctr"/>
            <a:r>
              <a:rPr lang="en-US" altLang="ja-JP" sz="1100" b="1" dirty="0" smtClean="0">
                <a:solidFill>
                  <a:schemeClr val="bg1"/>
                </a:solidFill>
              </a:rPr>
              <a:t>1.9.0</a:t>
            </a:r>
            <a:endParaRPr kumimoji="1" lang="ja-JP" altLang="en-US" sz="1100" b="1" dirty="0">
              <a:solidFill>
                <a:schemeClr val="bg1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2858612" y="3705735"/>
            <a:ext cx="2037609" cy="532693"/>
          </a:xfrm>
          <a:prstGeom prst="rect">
            <a:avLst/>
          </a:prstGeom>
          <a:solidFill>
            <a:srgbClr val="002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b="1" dirty="0" err="1" smtClean="0">
                <a:solidFill>
                  <a:schemeClr val="bg1"/>
                </a:solidFill>
              </a:rPr>
              <a:t>Ansible</a:t>
            </a:r>
            <a:r>
              <a:rPr lang="en-US" altLang="ja-JP" sz="1100" b="1" dirty="0">
                <a:solidFill>
                  <a:schemeClr val="bg1"/>
                </a:solidFill>
              </a:rPr>
              <a:t> </a:t>
            </a:r>
            <a:r>
              <a:rPr lang="en-US" altLang="ja-JP" sz="1100" b="1" dirty="0" smtClean="0">
                <a:solidFill>
                  <a:schemeClr val="bg1"/>
                </a:solidFill>
              </a:rPr>
              <a:t>2.11</a:t>
            </a:r>
            <a:endParaRPr kumimoji="1" lang="ja-JP" altLang="en-US" sz="1100" b="1" dirty="0">
              <a:solidFill>
                <a:schemeClr val="bg1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 bwMode="auto">
          <a:xfrm>
            <a:off x="5731088" y="2383384"/>
            <a:ext cx="2661838" cy="2332965"/>
          </a:xfrm>
          <a:prstGeom prst="rect">
            <a:avLst/>
          </a:prstGeom>
          <a:solidFill>
            <a:schemeClr val="bg1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b="1" dirty="0" smtClean="0">
                <a:solidFill>
                  <a:srgbClr val="002B62"/>
                </a:solidFill>
                <a:ea typeface="+mj-ea"/>
              </a:rPr>
              <a:t>CentOS 7.8</a:t>
            </a:r>
          </a:p>
          <a:p>
            <a:pPr algn="ctr"/>
            <a:r>
              <a:rPr lang="en-US" altLang="ja-JP" sz="1100" b="1" dirty="0" smtClean="0">
                <a:solidFill>
                  <a:srgbClr val="002B62"/>
                </a:solidFill>
                <a:ea typeface="+mj-ea"/>
              </a:rPr>
              <a:t>(host A)</a:t>
            </a:r>
            <a:endParaRPr kumimoji="1" lang="ja-JP" altLang="en-US" sz="1100" b="1" dirty="0">
              <a:solidFill>
                <a:srgbClr val="002B62"/>
              </a:solidFill>
              <a:ea typeface="+mj-ea"/>
            </a:endParaRPr>
          </a:p>
        </p:txBody>
      </p:sp>
      <p:grpSp>
        <p:nvGrpSpPr>
          <p:cNvPr id="15" name="グループ化 14"/>
          <p:cNvGrpSpPr>
            <a:grpSpLocks noChangeAspect="1"/>
          </p:cNvGrpSpPr>
          <p:nvPr/>
        </p:nvGrpSpPr>
        <p:grpSpPr bwMode="gray">
          <a:xfrm>
            <a:off x="727432" y="3028068"/>
            <a:ext cx="961136" cy="634348"/>
            <a:chOff x="2385390" y="1237172"/>
            <a:chExt cx="1111251" cy="733425"/>
          </a:xfrm>
        </p:grpSpPr>
        <p:sp>
          <p:nvSpPr>
            <p:cNvPr id="16" name="フリーフォーム 15"/>
            <p:cNvSpPr>
              <a:spLocks noChangeAspect="1"/>
            </p:cNvSpPr>
            <p:nvPr/>
          </p:nvSpPr>
          <p:spPr bwMode="gray">
            <a:xfrm>
              <a:off x="2385390" y="1237172"/>
              <a:ext cx="1111251" cy="733425"/>
            </a:xfrm>
            <a:custGeom>
              <a:avLst/>
              <a:gdLst>
                <a:gd name="connsiteX0" fmla="*/ 15037 w 1111251"/>
                <a:gd name="connsiteY0" fmla="*/ 703262 h 733425"/>
                <a:gd name="connsiteX1" fmla="*/ 1096966 w 1111251"/>
                <a:gd name="connsiteY1" fmla="*/ 703262 h 733425"/>
                <a:gd name="connsiteX2" fmla="*/ 1111251 w 1111251"/>
                <a:gd name="connsiteY2" fmla="*/ 718730 h 733425"/>
                <a:gd name="connsiteX3" fmla="*/ 1096966 w 1111251"/>
                <a:gd name="connsiteY3" fmla="*/ 733425 h 733425"/>
                <a:gd name="connsiteX4" fmla="*/ 15037 w 1111251"/>
                <a:gd name="connsiteY4" fmla="*/ 733425 h 733425"/>
                <a:gd name="connsiteX5" fmla="*/ 0 w 1111251"/>
                <a:gd name="connsiteY5" fmla="*/ 718730 h 733425"/>
                <a:gd name="connsiteX6" fmla="*/ 15037 w 1111251"/>
                <a:gd name="connsiteY6" fmla="*/ 703262 h 733425"/>
                <a:gd name="connsiteX7" fmla="*/ 195422 w 1111251"/>
                <a:gd name="connsiteY7" fmla="*/ 517525 h 733425"/>
                <a:gd name="connsiteX8" fmla="*/ 917417 w 1111251"/>
                <a:gd name="connsiteY8" fmla="*/ 517525 h 733425"/>
                <a:gd name="connsiteX9" fmla="*/ 951977 w 1111251"/>
                <a:gd name="connsiteY9" fmla="*/ 531011 h 733425"/>
                <a:gd name="connsiteX10" fmla="*/ 1102987 w 1111251"/>
                <a:gd name="connsiteY10" fmla="*/ 664377 h 733425"/>
                <a:gd name="connsiteX11" fmla="*/ 1097728 w 1111251"/>
                <a:gd name="connsiteY11" fmla="*/ 677863 h 733425"/>
                <a:gd name="connsiteX12" fmla="*/ 15111 w 1111251"/>
                <a:gd name="connsiteY12" fmla="*/ 677863 h 733425"/>
                <a:gd name="connsiteX13" fmla="*/ 9852 w 1111251"/>
                <a:gd name="connsiteY13" fmla="*/ 664377 h 733425"/>
                <a:gd name="connsiteX14" fmla="*/ 160111 w 1111251"/>
                <a:gd name="connsiteY14" fmla="*/ 531011 h 733425"/>
                <a:gd name="connsiteX15" fmla="*/ 195422 w 1111251"/>
                <a:gd name="connsiteY15" fmla="*/ 517525 h 733425"/>
                <a:gd name="connsiteX16" fmla="*/ 194915 w 1111251"/>
                <a:gd name="connsiteY16" fmla="*/ 0 h 733425"/>
                <a:gd name="connsiteX17" fmla="*/ 917087 w 1111251"/>
                <a:gd name="connsiteY17" fmla="*/ 0 h 733425"/>
                <a:gd name="connsiteX18" fmla="*/ 936625 w 1111251"/>
                <a:gd name="connsiteY18" fmla="*/ 20252 h 733425"/>
                <a:gd name="connsiteX19" fmla="*/ 936625 w 1111251"/>
                <a:gd name="connsiteY19" fmla="*/ 470286 h 733425"/>
                <a:gd name="connsiteX20" fmla="*/ 917087 w 1111251"/>
                <a:gd name="connsiteY20" fmla="*/ 490538 h 733425"/>
                <a:gd name="connsiteX21" fmla="*/ 194915 w 1111251"/>
                <a:gd name="connsiteY21" fmla="*/ 490538 h 733425"/>
                <a:gd name="connsiteX22" fmla="*/ 174625 w 1111251"/>
                <a:gd name="connsiteY22" fmla="*/ 470286 h 733425"/>
                <a:gd name="connsiteX23" fmla="*/ 174625 w 1111251"/>
                <a:gd name="connsiteY23" fmla="*/ 20252 h 733425"/>
                <a:gd name="connsiteX24" fmla="*/ 194915 w 1111251"/>
                <a:gd name="connsiteY24" fmla="*/ 0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11251" h="733425">
                  <a:moveTo>
                    <a:pt x="15037" y="703262"/>
                  </a:moveTo>
                  <a:cubicBezTo>
                    <a:pt x="15037" y="703262"/>
                    <a:pt x="15037" y="703262"/>
                    <a:pt x="1096966" y="703262"/>
                  </a:cubicBezTo>
                  <a:cubicBezTo>
                    <a:pt x="1105236" y="703262"/>
                    <a:pt x="1111251" y="710223"/>
                    <a:pt x="1111251" y="718730"/>
                  </a:cubicBezTo>
                  <a:cubicBezTo>
                    <a:pt x="1111251" y="727238"/>
                    <a:pt x="1105236" y="733425"/>
                    <a:pt x="1096966" y="733425"/>
                  </a:cubicBezTo>
                  <a:cubicBezTo>
                    <a:pt x="1096966" y="733425"/>
                    <a:pt x="1096966" y="733425"/>
                    <a:pt x="15037" y="733425"/>
                  </a:cubicBezTo>
                  <a:cubicBezTo>
                    <a:pt x="6767" y="733425"/>
                    <a:pt x="0" y="727238"/>
                    <a:pt x="0" y="718730"/>
                  </a:cubicBezTo>
                  <a:cubicBezTo>
                    <a:pt x="0" y="710223"/>
                    <a:pt x="6767" y="703262"/>
                    <a:pt x="15037" y="703262"/>
                  </a:cubicBezTo>
                  <a:close/>
                  <a:moveTo>
                    <a:pt x="195422" y="517525"/>
                  </a:moveTo>
                  <a:cubicBezTo>
                    <a:pt x="195422" y="517525"/>
                    <a:pt x="195422" y="517525"/>
                    <a:pt x="917417" y="517525"/>
                  </a:cubicBezTo>
                  <a:cubicBezTo>
                    <a:pt x="927935" y="517525"/>
                    <a:pt x="943712" y="523519"/>
                    <a:pt x="951977" y="531011"/>
                  </a:cubicBezTo>
                  <a:cubicBezTo>
                    <a:pt x="951977" y="531011"/>
                    <a:pt x="951977" y="531011"/>
                    <a:pt x="1102987" y="664377"/>
                  </a:cubicBezTo>
                  <a:cubicBezTo>
                    <a:pt x="1111251" y="671869"/>
                    <a:pt x="1108997" y="677863"/>
                    <a:pt x="1097728" y="677863"/>
                  </a:cubicBezTo>
                  <a:lnTo>
                    <a:pt x="15111" y="677863"/>
                  </a:lnTo>
                  <a:cubicBezTo>
                    <a:pt x="3842" y="677863"/>
                    <a:pt x="1588" y="671869"/>
                    <a:pt x="9852" y="664377"/>
                  </a:cubicBezTo>
                  <a:cubicBezTo>
                    <a:pt x="9852" y="664377"/>
                    <a:pt x="9852" y="664377"/>
                    <a:pt x="160111" y="531011"/>
                  </a:cubicBezTo>
                  <a:cubicBezTo>
                    <a:pt x="168376" y="523519"/>
                    <a:pt x="184153" y="517525"/>
                    <a:pt x="195422" y="517525"/>
                  </a:cubicBezTo>
                  <a:close/>
                  <a:moveTo>
                    <a:pt x="194915" y="0"/>
                  </a:moveTo>
                  <a:cubicBezTo>
                    <a:pt x="194915" y="0"/>
                    <a:pt x="194915" y="0"/>
                    <a:pt x="917087" y="0"/>
                  </a:cubicBezTo>
                  <a:cubicBezTo>
                    <a:pt x="927607" y="0"/>
                    <a:pt x="936625" y="9001"/>
                    <a:pt x="936625" y="20252"/>
                  </a:cubicBezTo>
                  <a:cubicBezTo>
                    <a:pt x="936625" y="20252"/>
                    <a:pt x="936625" y="20252"/>
                    <a:pt x="936625" y="470286"/>
                  </a:cubicBezTo>
                  <a:cubicBezTo>
                    <a:pt x="936625" y="481537"/>
                    <a:pt x="927607" y="490538"/>
                    <a:pt x="917087" y="490538"/>
                  </a:cubicBezTo>
                  <a:cubicBezTo>
                    <a:pt x="917087" y="490538"/>
                    <a:pt x="917087" y="490538"/>
                    <a:pt x="194915" y="490538"/>
                  </a:cubicBezTo>
                  <a:cubicBezTo>
                    <a:pt x="183643" y="490538"/>
                    <a:pt x="174625" y="481537"/>
                    <a:pt x="174625" y="470286"/>
                  </a:cubicBezTo>
                  <a:cubicBezTo>
                    <a:pt x="174625" y="470286"/>
                    <a:pt x="174625" y="470286"/>
                    <a:pt x="174625" y="20252"/>
                  </a:cubicBezTo>
                  <a:cubicBezTo>
                    <a:pt x="174625" y="9001"/>
                    <a:pt x="183643" y="0"/>
                    <a:pt x="194915" y="0"/>
                  </a:cubicBezTo>
                  <a:close/>
                </a:path>
              </a:pathLst>
            </a:custGeom>
            <a:solidFill>
              <a:srgbClr val="002B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/>
                <a:ea typeface="メイリオ"/>
              </a:endParaRPr>
            </a:p>
          </p:txBody>
        </p:sp>
        <p:sp>
          <p:nvSpPr>
            <p:cNvPr id="17" name="フリーフォーム 16"/>
            <p:cNvSpPr>
              <a:spLocks noChangeAspect="1"/>
            </p:cNvSpPr>
            <p:nvPr/>
          </p:nvSpPr>
          <p:spPr bwMode="gray">
            <a:xfrm>
              <a:off x="2615578" y="1292734"/>
              <a:ext cx="652463" cy="593726"/>
            </a:xfrm>
            <a:custGeom>
              <a:avLst/>
              <a:gdLst>
                <a:gd name="connsiteX0" fmla="*/ 239712 w 652463"/>
                <a:gd name="connsiteY0" fmla="*/ 560388 h 593726"/>
                <a:gd name="connsiteX1" fmla="*/ 420688 w 652463"/>
                <a:gd name="connsiteY1" fmla="*/ 560388 h 593726"/>
                <a:gd name="connsiteX2" fmla="*/ 441325 w 652463"/>
                <a:gd name="connsiteY2" fmla="*/ 593726 h 593726"/>
                <a:gd name="connsiteX3" fmla="*/ 220662 w 652463"/>
                <a:gd name="connsiteY3" fmla="*/ 593726 h 593726"/>
                <a:gd name="connsiteX4" fmla="*/ 0 w 652463"/>
                <a:gd name="connsiteY4" fmla="*/ 0 h 593726"/>
                <a:gd name="connsiteX5" fmla="*/ 652463 w 652463"/>
                <a:gd name="connsiteY5" fmla="*/ 0 h 593726"/>
                <a:gd name="connsiteX6" fmla="*/ 652463 w 652463"/>
                <a:gd name="connsiteY6" fmla="*/ 381000 h 593726"/>
                <a:gd name="connsiteX7" fmla="*/ 0 w 652463"/>
                <a:gd name="connsiteY7" fmla="*/ 381000 h 59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2463" h="593726">
                  <a:moveTo>
                    <a:pt x="239712" y="560388"/>
                  </a:moveTo>
                  <a:lnTo>
                    <a:pt x="420688" y="560388"/>
                  </a:lnTo>
                  <a:lnTo>
                    <a:pt x="441325" y="593726"/>
                  </a:lnTo>
                  <a:lnTo>
                    <a:pt x="220662" y="593726"/>
                  </a:lnTo>
                  <a:close/>
                  <a:moveTo>
                    <a:pt x="0" y="0"/>
                  </a:moveTo>
                  <a:lnTo>
                    <a:pt x="652463" y="0"/>
                  </a:lnTo>
                  <a:lnTo>
                    <a:pt x="652463" y="381000"/>
                  </a:lnTo>
                  <a:lnTo>
                    <a:pt x="0" y="381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/>
                <a:ea typeface="メイリオ"/>
              </a:endParaRPr>
            </a:p>
          </p:txBody>
        </p:sp>
      </p:grpSp>
      <p:cxnSp>
        <p:nvCxnSpPr>
          <p:cNvPr id="18" name="直線矢印コネクタ 17"/>
          <p:cNvCxnSpPr/>
          <p:nvPr/>
        </p:nvCxnSpPr>
        <p:spPr bwMode="auto">
          <a:xfrm>
            <a:off x="1790606" y="3388544"/>
            <a:ext cx="985502" cy="3962"/>
          </a:xfrm>
          <a:prstGeom prst="straightConnector1">
            <a:avLst/>
          </a:prstGeom>
          <a:solidFill>
            <a:srgbClr val="FFFFFF"/>
          </a:solidFill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/>
          </a:ln>
          <a:effectLst>
            <a:glow rad="25400">
              <a:srgbClr val="FFFFFF">
                <a:alpha val="80000"/>
              </a:srgbClr>
            </a:glow>
          </a:effectLst>
          <a:extLst/>
        </p:spPr>
      </p:cxnSp>
      <p:sp>
        <p:nvSpPr>
          <p:cNvPr id="19" name="テキスト ボックス 18"/>
          <p:cNvSpPr txBox="1"/>
          <p:nvPr/>
        </p:nvSpPr>
        <p:spPr>
          <a:xfrm>
            <a:off x="727432" y="3710472"/>
            <a:ext cx="9637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 dirty="0" smtClean="0">
                <a:solidFill>
                  <a:srgbClr val="002B62"/>
                </a:solidFill>
              </a:rPr>
              <a:t>Windows10</a:t>
            </a:r>
            <a:endParaRPr kumimoji="1" lang="ja-JP" altLang="en-US" sz="1100" b="1" dirty="0">
              <a:solidFill>
                <a:srgbClr val="002B62"/>
              </a:solidFill>
            </a:endParaRPr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2"/>
          <a:srcRect l="10139" t="10638" r="9010" b="9118"/>
          <a:stretch/>
        </p:blipFill>
        <p:spPr>
          <a:xfrm>
            <a:off x="1048655" y="3080591"/>
            <a:ext cx="318689" cy="316292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539440" y="2774589"/>
            <a:ext cx="13395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b="1" dirty="0" smtClean="0">
                <a:solidFill>
                  <a:srgbClr val="002B62"/>
                </a:solidFill>
              </a:rPr>
              <a:t>Google Chrome</a:t>
            </a:r>
          </a:p>
        </p:txBody>
      </p:sp>
      <p:cxnSp>
        <p:nvCxnSpPr>
          <p:cNvPr id="22" name="直線矢印コネクタ 21"/>
          <p:cNvCxnSpPr>
            <a:stCxn id="13" idx="3"/>
            <a:endCxn id="14" idx="1"/>
          </p:cNvCxnSpPr>
          <p:nvPr/>
        </p:nvCxnSpPr>
        <p:spPr bwMode="auto">
          <a:xfrm flipV="1">
            <a:off x="4896221" y="3549867"/>
            <a:ext cx="834867" cy="422215"/>
          </a:xfrm>
          <a:prstGeom prst="straightConnector1">
            <a:avLst/>
          </a:prstGeom>
          <a:solidFill>
            <a:srgbClr val="FFFFFF"/>
          </a:solidFill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/>
          </a:ln>
          <a:effectLst>
            <a:glow rad="25400">
              <a:srgbClr val="FFFFFF">
                <a:alpha val="80000"/>
              </a:srgbClr>
            </a:glow>
          </a:effectLst>
          <a:extLst/>
        </p:spPr>
      </p:cxnSp>
      <p:pic>
        <p:nvPicPr>
          <p:cNvPr id="23" name="図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244" y="3735437"/>
            <a:ext cx="553887" cy="451506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930" y="3849081"/>
            <a:ext cx="858572" cy="325217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058" y="4244387"/>
            <a:ext cx="629049" cy="333397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027" y="4236276"/>
            <a:ext cx="766067" cy="383034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707" y="4273311"/>
            <a:ext cx="970980" cy="327969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193" y="2801140"/>
            <a:ext cx="655825" cy="65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正方形/長方形 28"/>
          <p:cNvSpPr/>
          <p:nvPr/>
        </p:nvSpPr>
        <p:spPr>
          <a:xfrm>
            <a:off x="5814327" y="3510527"/>
            <a:ext cx="2495360" cy="1130295"/>
          </a:xfrm>
          <a:prstGeom prst="rect">
            <a:avLst/>
          </a:prstGeom>
          <a:noFill/>
          <a:ln w="38100">
            <a:solidFill>
              <a:srgbClr val="002B6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5831878" y="3510527"/>
            <a:ext cx="2480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800" b="1" dirty="0">
                <a:solidFill>
                  <a:srgbClr val="002B62"/>
                </a:solidFill>
              </a:rPr>
              <a:t>Packages installed using ITA/Ansible</a:t>
            </a:r>
          </a:p>
          <a:p>
            <a:r>
              <a:rPr lang="en-US" altLang="ja-JP" sz="800" b="1" dirty="0">
                <a:solidFill>
                  <a:srgbClr val="002B62"/>
                </a:solidFill>
              </a:rPr>
              <a:t>(※No need to install in advance)</a:t>
            </a:r>
            <a:endParaRPr kumimoji="1" lang="en-US" altLang="ja-JP" sz="800" b="1" dirty="0" smtClean="0">
              <a:solidFill>
                <a:srgbClr val="002B62"/>
              </a:solidFill>
            </a:endParaRPr>
          </a:p>
        </p:txBody>
      </p:sp>
      <p:sp>
        <p:nvSpPr>
          <p:cNvPr id="31" name="コンテンツ プレースホルダー 6"/>
          <p:cNvSpPr txBox="1">
            <a:spLocks/>
          </p:cNvSpPr>
          <p:nvPr/>
        </p:nvSpPr>
        <p:spPr bwMode="gray">
          <a:xfrm>
            <a:off x="319311" y="1903634"/>
            <a:ext cx="8784976" cy="4665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r>
              <a:rPr lang="en-US" altLang="ja-JP" kern="0" dirty="0" smtClean="0"/>
              <a:t>Environment</a:t>
            </a:r>
            <a:endParaRPr lang="en-US" altLang="ja-JP" kern="0" dirty="0"/>
          </a:p>
        </p:txBody>
      </p:sp>
    </p:spTree>
    <p:extLst>
      <p:ext uri="{BB962C8B-B14F-4D97-AF65-F5344CB8AC3E}">
        <p14:creationId xmlns:p14="http://schemas.microsoft.com/office/powerpoint/2010/main" val="273479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1.2</a:t>
            </a:r>
            <a:r>
              <a:rPr lang="ja-JP" altLang="en-US" dirty="0"/>
              <a:t> </a:t>
            </a:r>
            <a:r>
              <a:rPr lang="en-US" altLang="ja-JP" dirty="0" smtClean="0"/>
              <a:t>Scenario overview (2/3)</a:t>
            </a:r>
            <a:endParaRPr lang="ja-JP" altLang="en-US" dirty="0"/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ja-JP" dirty="0" smtClean="0"/>
              <a:t>Scenario execution image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079667" y="2844508"/>
            <a:ext cx="326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 smtClean="0"/>
              <a:t>サイズ修正中</a:t>
            </a:r>
            <a:endParaRPr kumimoji="1" lang="ja-JP" altLang="en-US" sz="4000" dirty="0"/>
          </a:p>
        </p:txBody>
      </p:sp>
      <p:sp>
        <p:nvSpPr>
          <p:cNvPr id="6" name="正方形/長方形 5"/>
          <p:cNvSpPr/>
          <p:nvPr/>
        </p:nvSpPr>
        <p:spPr bwMode="auto">
          <a:xfrm>
            <a:off x="683460" y="1628750"/>
            <a:ext cx="6696930" cy="4577720"/>
          </a:xfrm>
          <a:prstGeom prst="rect">
            <a:avLst/>
          </a:prstGeom>
          <a:solidFill>
            <a:srgbClr val="FFFFFF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2B62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CentOS 7.8</a:t>
            </a:r>
            <a:endParaRPr kumimoji="0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2B62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 bwMode="auto">
          <a:xfrm>
            <a:off x="7480927" y="5029538"/>
            <a:ext cx="1080000" cy="472084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2B62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CentOS 7.8</a:t>
            </a:r>
            <a:br>
              <a:rPr kumimoji="0" lang="en-US" altLang="ja-JP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2B62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kumimoji="0" lang="en-US" altLang="ja-JP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2B62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(Host</a:t>
            </a:r>
            <a:r>
              <a:rPr kumimoji="0" lang="en-US" altLang="ja-JP" sz="1000" b="1" i="0" u="none" strike="noStrike" kern="0" cap="none" spc="0" normalizeH="0" noProof="0" dirty="0" smtClean="0">
                <a:ln>
                  <a:noFill/>
                </a:ln>
                <a:solidFill>
                  <a:srgbClr val="002B62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 A</a:t>
            </a:r>
            <a:r>
              <a:rPr kumimoji="0" lang="en-US" altLang="ja-JP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2B62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  <a:endParaRPr kumimoji="0" lang="ja-JP" altLang="en-US" sz="1000" b="1" i="0" u="none" strike="noStrike" kern="0" cap="none" spc="0" normalizeH="0" baseline="0" noProof="0" dirty="0">
              <a:ln>
                <a:noFill/>
              </a:ln>
              <a:solidFill>
                <a:srgbClr val="002B62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角丸四角形 8"/>
          <p:cNvSpPr/>
          <p:nvPr/>
        </p:nvSpPr>
        <p:spPr bwMode="auto">
          <a:xfrm>
            <a:off x="774736" y="2262508"/>
            <a:ext cx="5803809" cy="3822471"/>
          </a:xfrm>
          <a:prstGeom prst="roundRect">
            <a:avLst>
              <a:gd name="adj" fmla="val 3882"/>
            </a:avLst>
          </a:prstGeom>
          <a:solidFill>
            <a:srgbClr val="FFFFFF"/>
          </a:solidFill>
          <a:ln w="38100">
            <a:solidFill>
              <a:srgbClr val="002B62"/>
            </a:solidFill>
          </a:ln>
          <a:effectLst>
            <a:glow rad="25400">
              <a:schemeClr val="bg1"/>
            </a:glow>
          </a:effectLst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2B62"/>
                </a:solidFill>
                <a:effectLst/>
                <a:uLnTx/>
                <a:uFillTx/>
                <a:latin typeface="メイリオ"/>
                <a:ea typeface="メイリオ"/>
              </a:rPr>
              <a:t>Exastro IT Automation 1.9.0</a:t>
            </a:r>
            <a:endParaRPr kumimoji="0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2B62"/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graphicFrame>
        <p:nvGraphicFramePr>
          <p:cNvPr id="10" name="表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149759"/>
              </p:ext>
            </p:extLst>
          </p:nvPr>
        </p:nvGraphicFramePr>
        <p:xfrm>
          <a:off x="923193" y="3644529"/>
          <a:ext cx="4514745" cy="975360"/>
        </p:xfrm>
        <a:graphic>
          <a:graphicData uri="http://schemas.openxmlformats.org/drawingml/2006/table">
            <a:tbl>
              <a:tblPr firstRow="1" bandRow="1"/>
              <a:tblGrid>
                <a:gridCol w="710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8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86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6601">
                  <a:extLst>
                    <a:ext uri="{9D8B030D-6E8A-4147-A177-3AD203B41FA5}">
                      <a16:colId xmlns:a16="http://schemas.microsoft.com/office/drawing/2014/main" val="994734619"/>
                    </a:ext>
                  </a:extLst>
                </a:gridCol>
                <a:gridCol w="3770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5833">
                  <a:extLst>
                    <a:ext uri="{9D8B030D-6E8A-4147-A177-3AD203B41FA5}">
                      <a16:colId xmlns:a16="http://schemas.microsoft.com/office/drawing/2014/main" val="2621279645"/>
                    </a:ext>
                  </a:extLst>
                </a:gridCol>
              </a:tblGrid>
              <a:tr h="204698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smtClean="0">
                          <a:solidFill>
                            <a:schemeClr val="bg1"/>
                          </a:solidFill>
                        </a:rPr>
                        <a:t>Host</a:t>
                      </a:r>
                      <a:br>
                        <a:rPr kumimoji="1" lang="en-US" altLang="ja-JP" sz="8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kumimoji="1" lang="en-US" altLang="ja-JP" sz="800" dirty="0" smtClean="0">
                          <a:solidFill>
                            <a:schemeClr val="bg1"/>
                          </a:solidFill>
                        </a:rPr>
                        <a:t>name</a:t>
                      </a:r>
                      <a:endParaRPr kumimoji="1" lang="ja-JP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B62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smtClean="0">
                          <a:solidFill>
                            <a:schemeClr val="bg1"/>
                          </a:solidFill>
                        </a:rPr>
                        <a:t>Operation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B62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smtClean="0">
                          <a:solidFill>
                            <a:schemeClr val="bg1"/>
                          </a:solidFill>
                        </a:rPr>
                        <a:t>Parameter</a:t>
                      </a:r>
                      <a:endParaRPr kumimoji="1" lang="ja-JP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B6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B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B6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B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158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err="1" smtClean="0">
                          <a:solidFill>
                            <a:schemeClr val="bg1"/>
                          </a:solidFill>
                        </a:rPr>
                        <a:t>httpd</a:t>
                      </a:r>
                      <a:endParaRPr kumimoji="1" lang="ja-JP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B6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err="1" smtClean="0">
                          <a:solidFill>
                            <a:schemeClr val="bg1"/>
                          </a:solidFill>
                        </a:rPr>
                        <a:t>Mariadb</a:t>
                      </a:r>
                      <a:r>
                        <a:rPr kumimoji="1" lang="en-US" altLang="ja-JP" sz="800" dirty="0" smtClean="0">
                          <a:solidFill>
                            <a:schemeClr val="bg1"/>
                          </a:solidFill>
                        </a:rPr>
                        <a:t>-server</a:t>
                      </a:r>
                      <a:endParaRPr kumimoji="1" lang="ja-JP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B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 err="1" smtClean="0">
                          <a:solidFill>
                            <a:schemeClr val="bg1"/>
                          </a:solidFill>
                        </a:rPr>
                        <a:t>php</a:t>
                      </a:r>
                      <a:endParaRPr kumimoji="1" lang="ja-JP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B6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smtClean="0">
                          <a:solidFill>
                            <a:schemeClr val="bg1"/>
                          </a:solidFill>
                        </a:rPr>
                        <a:t>perl</a:t>
                      </a:r>
                      <a:endParaRPr kumimoji="1" lang="ja-JP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B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 smtClean="0">
                          <a:solidFill>
                            <a:schemeClr val="bg1"/>
                          </a:solidFill>
                        </a:rPr>
                        <a:t>python</a:t>
                      </a:r>
                      <a:endParaRPr kumimoji="1" lang="ja-JP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B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698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err="1" smtClean="0">
                          <a:solidFill>
                            <a:srgbClr val="FF0000"/>
                          </a:solidFill>
                        </a:rPr>
                        <a:t>hostA</a:t>
                      </a:r>
                      <a:endParaRPr kumimoji="1" lang="ja-JP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smtClean="0">
                          <a:solidFill>
                            <a:srgbClr val="FF0000"/>
                          </a:solidFill>
                        </a:rPr>
                        <a:t>Operation</a:t>
                      </a:r>
                      <a:r>
                        <a:rPr kumimoji="1" lang="en-US" altLang="ja-JP" sz="8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kumimoji="1" lang="en-US" altLang="ja-JP" sz="80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kumimoji="1" lang="ja-JP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smtClean="0">
                          <a:solidFill>
                            <a:srgbClr val="FF0000"/>
                          </a:solidFill>
                        </a:rPr>
                        <a:t>Yes</a:t>
                      </a:r>
                      <a:endParaRPr kumimoji="1" lang="ja-JP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endParaRPr kumimoji="1" lang="ja-JP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 smtClean="0">
                          <a:solidFill>
                            <a:srgbClr val="FF0000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Yes</a:t>
                      </a:r>
                      <a:endParaRPr kumimoji="1" lang="ja-JP" altLang="en-US" sz="800" dirty="0">
                        <a:solidFill>
                          <a:srgbClr val="FF0000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smtClean="0">
                          <a:solidFill>
                            <a:srgbClr val="FF0000"/>
                          </a:solidFill>
                        </a:rPr>
                        <a:t>Yes</a:t>
                      </a:r>
                      <a:endParaRPr kumimoji="1" lang="ja-JP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 smtClean="0">
                          <a:solidFill>
                            <a:srgbClr val="FF0000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Yes</a:t>
                      </a:r>
                      <a:endParaRPr kumimoji="1" lang="ja-JP" altLang="en-US" sz="800" dirty="0">
                        <a:solidFill>
                          <a:srgbClr val="FF0000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4698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err="1" smtClean="0">
                          <a:solidFill>
                            <a:srgbClr val="FF0000"/>
                          </a:solidFill>
                        </a:rPr>
                        <a:t>hostA</a:t>
                      </a:r>
                      <a:endParaRPr kumimoji="1" lang="ja-JP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smtClean="0">
                          <a:solidFill>
                            <a:srgbClr val="FF0000"/>
                          </a:solidFill>
                        </a:rPr>
                        <a:t>Operation</a:t>
                      </a:r>
                      <a:r>
                        <a:rPr kumimoji="1" lang="en-US" altLang="ja-JP" sz="8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kumimoji="1" lang="en-US" altLang="ja-JP" sz="800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kumimoji="1" lang="ja-JP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smtClean="0">
                          <a:solidFill>
                            <a:srgbClr val="FF0000"/>
                          </a:solidFill>
                        </a:rPr>
                        <a:t>Yes</a:t>
                      </a:r>
                      <a:endParaRPr kumimoji="1" lang="ja-JP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smtClean="0">
                          <a:solidFill>
                            <a:srgbClr val="FF0000"/>
                          </a:solidFill>
                        </a:rPr>
                        <a:t>Yes</a:t>
                      </a:r>
                      <a:endParaRPr kumimoji="1" lang="ja-JP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 smtClean="0">
                          <a:solidFill>
                            <a:srgbClr val="FF0000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Yes</a:t>
                      </a:r>
                      <a:endParaRPr kumimoji="1" lang="ja-JP" altLang="en-US" sz="800" dirty="0">
                        <a:solidFill>
                          <a:srgbClr val="FF0000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smtClean="0">
                          <a:solidFill>
                            <a:srgbClr val="FF0000"/>
                          </a:solidFill>
                        </a:rPr>
                        <a:t>Yes</a:t>
                      </a:r>
                      <a:endParaRPr kumimoji="1" lang="ja-JP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 smtClean="0">
                          <a:solidFill>
                            <a:srgbClr val="FF0000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Yes</a:t>
                      </a:r>
                      <a:endParaRPr kumimoji="1" lang="ja-JP" altLang="en-US" sz="800" dirty="0">
                        <a:solidFill>
                          <a:srgbClr val="FF0000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テキスト ボックス 10"/>
          <p:cNvSpPr txBox="1"/>
          <p:nvPr/>
        </p:nvSpPr>
        <p:spPr>
          <a:xfrm>
            <a:off x="1351427" y="2923952"/>
            <a:ext cx="1204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パラメータシート</a:t>
            </a:r>
          </a:p>
        </p:txBody>
      </p:sp>
      <p:grpSp>
        <p:nvGrpSpPr>
          <p:cNvPr id="12" name="グループ化 11"/>
          <p:cNvGrpSpPr/>
          <p:nvPr/>
        </p:nvGrpSpPr>
        <p:grpSpPr>
          <a:xfrm>
            <a:off x="4613132" y="4633344"/>
            <a:ext cx="824806" cy="1415136"/>
            <a:chOff x="3654240" y="3634797"/>
            <a:chExt cx="1126675" cy="2162321"/>
          </a:xfrm>
        </p:grpSpPr>
        <p:sp>
          <p:nvSpPr>
            <p:cNvPr id="13" name="フローチャート: 書類 12"/>
            <p:cNvSpPr/>
            <p:nvPr/>
          </p:nvSpPr>
          <p:spPr bwMode="auto">
            <a:xfrm>
              <a:off x="3668217" y="4017828"/>
              <a:ext cx="1112698" cy="1695581"/>
            </a:xfrm>
            <a:prstGeom prst="flowChartDocument">
              <a:avLst/>
            </a:prstGeom>
            <a:solidFill>
              <a:srgbClr val="FFFFFF"/>
            </a:solidFill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3723200" y="3634797"/>
              <a:ext cx="1002733" cy="32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Playbook</a:t>
              </a:r>
              <a:endParaRPr kumimoji="0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3654240" y="3927750"/>
              <a:ext cx="986116" cy="1869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････</a:t>
              </a:r>
              <a:endParaRPr kumimoji="0" lang="en-US" altLang="ja-JP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･･</a:t>
              </a:r>
              <a:r>
                <a:rPr kumimoji="0" lang="ja-JP" alt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･</a:t>
              </a:r>
              <a:r>
                <a:rPr kumimoji="0" lang="ja-JP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･･</a:t>
              </a:r>
              <a:r>
                <a:rPr kumimoji="0" lang="ja-JP" alt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････</a:t>
              </a:r>
              <a:endParaRPr kumimoji="0" lang="en-US" altLang="ja-JP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･･</a:t>
              </a:r>
              <a:r>
                <a:rPr kumimoji="0" lang="ja-JP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･･</a:t>
              </a:r>
              <a:r>
                <a:rPr kumimoji="0" lang="ja-JP" alt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･･･</a:t>
              </a:r>
              <a:endParaRPr kumimoji="0" lang="en-US" altLang="ja-JP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･･････</a:t>
              </a:r>
              <a:endParaRPr kumimoji="0" lang="en-US" altLang="ja-JP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･･</a:t>
              </a:r>
              <a:r>
                <a:rPr kumimoji="0" lang="ja-JP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･･</a:t>
              </a:r>
              <a:r>
                <a:rPr kumimoji="0" lang="ja-JP" alt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････</a:t>
              </a:r>
              <a:endParaRPr kumimoji="0" lang="en-US" altLang="ja-JP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･･･</a:t>
              </a:r>
            </a:p>
          </p:txBody>
        </p:sp>
        <p:sp>
          <p:nvSpPr>
            <p:cNvPr id="16" name="正方形/長方形 15"/>
            <p:cNvSpPr/>
            <p:nvPr/>
          </p:nvSpPr>
          <p:spPr bwMode="auto">
            <a:xfrm>
              <a:off x="3892653" y="4234494"/>
              <a:ext cx="785854" cy="34013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700" kern="0" dirty="0" smtClean="0">
                  <a:solidFill>
                    <a:srgbClr val="002B62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Variable </a:t>
              </a:r>
              <a:r>
                <a:rPr kumimoji="0" lang="en-US" altLang="ja-JP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2B62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A</a:t>
              </a:r>
              <a:endParaRPr kumimoji="0" lang="ja-JP" alt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02B62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grpSp>
        <p:nvGrpSpPr>
          <p:cNvPr id="17" name="グループ化 16"/>
          <p:cNvGrpSpPr/>
          <p:nvPr/>
        </p:nvGrpSpPr>
        <p:grpSpPr>
          <a:xfrm>
            <a:off x="5561992" y="4132579"/>
            <a:ext cx="1051891" cy="1861118"/>
            <a:chOff x="5670520" y="3507766"/>
            <a:chExt cx="1343512" cy="2151170"/>
          </a:xfrm>
        </p:grpSpPr>
        <p:sp>
          <p:nvSpPr>
            <p:cNvPr id="18" name="正方形/長方形 17"/>
            <p:cNvSpPr/>
            <p:nvPr/>
          </p:nvSpPr>
          <p:spPr bwMode="auto">
            <a:xfrm>
              <a:off x="6005724" y="4010182"/>
              <a:ext cx="673100" cy="164875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0000"/>
              </a:solidFill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19" name="グループ化 18"/>
            <p:cNvGrpSpPr/>
            <p:nvPr/>
          </p:nvGrpSpPr>
          <p:grpSpPr>
            <a:xfrm>
              <a:off x="6167034" y="4140246"/>
              <a:ext cx="350482" cy="1388628"/>
              <a:chOff x="6155709" y="3554498"/>
              <a:chExt cx="350482" cy="1388628"/>
            </a:xfrm>
          </p:grpSpPr>
          <p:sp>
            <p:nvSpPr>
              <p:cNvPr id="21" name="フローチャート: 論理積ゲート 20"/>
              <p:cNvSpPr/>
              <p:nvPr/>
            </p:nvSpPr>
            <p:spPr bwMode="auto">
              <a:xfrm rot="16200000">
                <a:off x="6155709" y="3554498"/>
                <a:ext cx="350482" cy="350482"/>
              </a:xfrm>
              <a:prstGeom prst="flowChartDelay">
                <a:avLst/>
              </a:prstGeom>
              <a:solidFill>
                <a:srgbClr val="FFFFFF"/>
              </a:solidFill>
              <a:ln w="19050">
                <a:solidFill>
                  <a:srgbClr val="FF0000"/>
                </a:solidFill>
              </a:ln>
              <a:effectLst/>
              <a:extLst/>
            </p:spPr>
            <p:txBody>
  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</a:rPr>
                  <a:t>S</a:t>
                </a:r>
                <a:endParaRPr kumimoji="0" lang="ja-JP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" name="フローチャート: 論理積ゲート 21"/>
              <p:cNvSpPr/>
              <p:nvPr/>
            </p:nvSpPr>
            <p:spPr bwMode="auto">
              <a:xfrm rot="5400000">
                <a:off x="6155709" y="4592644"/>
                <a:ext cx="350482" cy="350482"/>
              </a:xfrm>
              <a:prstGeom prst="flowChartDelay">
                <a:avLst/>
              </a:prstGeom>
              <a:solidFill>
                <a:srgbClr val="FFFFFF"/>
              </a:solidFill>
              <a:ln w="19050">
                <a:solidFill>
                  <a:srgbClr val="FF0000"/>
                </a:solidFill>
              </a:ln>
              <a:effectLst/>
              <a:extLst/>
            </p:spPr>
            <p:txBody>
  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</a:rPr>
                  <a:t>E</a:t>
                </a:r>
                <a:endParaRPr kumimoji="0" lang="ja-JP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cxnSp>
            <p:nvCxnSpPr>
              <p:cNvPr id="23" name="直線コネクタ 22"/>
              <p:cNvCxnSpPr>
                <a:stCxn id="21" idx="1"/>
                <a:endCxn id="22" idx="1"/>
              </p:cNvCxnSpPr>
              <p:nvPr/>
            </p:nvCxnSpPr>
            <p:spPr bwMode="auto">
              <a:xfrm>
                <a:off x="6330950" y="3904980"/>
                <a:ext cx="0" cy="687664"/>
              </a:xfrm>
              <a:prstGeom prst="lin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24" name="フローチャート: 結合子 23"/>
              <p:cNvSpPr/>
              <p:nvPr/>
            </p:nvSpPr>
            <p:spPr bwMode="auto">
              <a:xfrm>
                <a:off x="6162207" y="4070651"/>
                <a:ext cx="337486" cy="337486"/>
              </a:xfrm>
              <a:prstGeom prst="flowChartConnector">
                <a:avLst/>
              </a:prstGeom>
              <a:solidFill>
                <a:srgbClr val="FFFFFF"/>
              </a:solidFill>
              <a:ln w="38100">
                <a:solidFill>
                  <a:srgbClr val="FF0000"/>
                </a:solidFill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sp>
          <p:nvSpPr>
            <p:cNvPr id="20" name="テキスト ボックス 19"/>
            <p:cNvSpPr txBox="1"/>
            <p:nvPr/>
          </p:nvSpPr>
          <p:spPr>
            <a:xfrm>
              <a:off x="5670520" y="3507766"/>
              <a:ext cx="1343512" cy="480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50" b="1" kern="0" dirty="0" smtClean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Job flow</a:t>
              </a:r>
              <a:r>
                <a:rPr kumimoji="0" lang="en-US" altLang="ja-JP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/>
              </a:r>
              <a:br>
                <a:rPr kumimoji="0" lang="en-US" altLang="ja-JP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</a:br>
              <a:r>
                <a:rPr kumimoji="0" lang="en-US" altLang="ja-JP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(Conductor)</a:t>
              </a:r>
              <a:endParaRPr kumimoji="0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graphicFrame>
        <p:nvGraphicFramePr>
          <p:cNvPr id="25" name="表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068479"/>
              </p:ext>
            </p:extLst>
          </p:nvPr>
        </p:nvGraphicFramePr>
        <p:xfrm>
          <a:off x="916545" y="2799047"/>
          <a:ext cx="2167268" cy="548640"/>
        </p:xfrm>
        <a:graphic>
          <a:graphicData uri="http://schemas.openxmlformats.org/drawingml/2006/table">
            <a:tbl>
              <a:tblPr firstRow="1" bandRow="1"/>
              <a:tblGrid>
                <a:gridCol w="766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3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67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6412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smtClean="0">
                          <a:solidFill>
                            <a:schemeClr val="bg1"/>
                          </a:solidFill>
                        </a:rPr>
                        <a:t>Host</a:t>
                      </a:r>
                      <a:br>
                        <a:rPr kumimoji="1" lang="en-US" altLang="ja-JP" sz="8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kumimoji="1" lang="en-US" altLang="ja-JP" sz="800" dirty="0" smtClean="0">
                          <a:solidFill>
                            <a:schemeClr val="bg1"/>
                          </a:solidFill>
                        </a:rPr>
                        <a:t>name</a:t>
                      </a:r>
                      <a:endParaRPr kumimoji="1" lang="ja-JP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B6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smtClean="0">
                          <a:solidFill>
                            <a:schemeClr val="bg1"/>
                          </a:solidFill>
                        </a:rPr>
                        <a:t>IP</a:t>
                      </a:r>
                      <a:r>
                        <a:rPr kumimoji="1" lang="ja-JP" altLang="en-US" sz="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kumimoji="1" lang="en-US" altLang="ja-JP" sz="800" baseline="0" dirty="0" smtClean="0">
                          <a:solidFill>
                            <a:schemeClr val="bg1"/>
                          </a:solidFill>
                        </a:rPr>
                        <a:t>address</a:t>
                      </a:r>
                      <a:endParaRPr kumimoji="1" lang="en-US" altLang="ja-JP" sz="8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B6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ja-JP" altLang="en-US" sz="800" dirty="0" smtClean="0">
                          <a:solidFill>
                            <a:schemeClr val="bg1"/>
                          </a:solidFill>
                        </a:rPr>
                        <a:t>･･･</a:t>
                      </a:r>
                      <a:endParaRPr kumimoji="1" lang="en-US" altLang="ja-JP" sz="8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B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626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err="1" smtClean="0">
                          <a:solidFill>
                            <a:srgbClr val="002B62"/>
                          </a:solidFill>
                        </a:rPr>
                        <a:t>hostA</a:t>
                      </a:r>
                      <a:endParaRPr kumimoji="1" lang="ja-JP" altLang="en-US" sz="800" dirty="0">
                        <a:solidFill>
                          <a:srgbClr val="002B6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err="1" smtClean="0">
                          <a:solidFill>
                            <a:srgbClr val="002B62"/>
                          </a:solidFill>
                        </a:rPr>
                        <a:t>xx.xxx.xx.xx</a:t>
                      </a:r>
                      <a:endParaRPr kumimoji="1" lang="ja-JP" altLang="en-US" sz="800" dirty="0">
                        <a:solidFill>
                          <a:srgbClr val="002B6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ja-JP" altLang="en-US" sz="800" dirty="0" smtClean="0">
                          <a:solidFill>
                            <a:srgbClr val="002B62"/>
                          </a:solidFill>
                        </a:rPr>
                        <a:t>･･･</a:t>
                      </a:r>
                      <a:endParaRPr kumimoji="1" lang="ja-JP" altLang="en-US" sz="800" dirty="0">
                        <a:solidFill>
                          <a:srgbClr val="002B6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" name="テキスト ボックス 25"/>
          <p:cNvSpPr txBox="1"/>
          <p:nvPr/>
        </p:nvSpPr>
        <p:spPr>
          <a:xfrm>
            <a:off x="1408047" y="2537827"/>
            <a:ext cx="10198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2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Device list</a:t>
            </a:r>
            <a:endParaRPr lang="ja-JP" altLang="en-US" sz="1200" b="1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 bwMode="auto">
          <a:xfrm>
            <a:off x="6684989" y="4738676"/>
            <a:ext cx="588957" cy="1060769"/>
          </a:xfrm>
          <a:prstGeom prst="rect">
            <a:avLst/>
          </a:prstGeom>
          <a:solidFill>
            <a:srgbClr val="FFFFFF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2B62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Ansible</a:t>
            </a:r>
            <a:endParaRPr kumimoji="0" lang="ja-JP" altLang="en-US" sz="1800" b="1" i="0" u="none" strike="noStrike" kern="0" cap="none" spc="0" normalizeH="0" baseline="0" noProof="0" dirty="0">
              <a:ln>
                <a:noFill/>
              </a:ln>
              <a:solidFill>
                <a:srgbClr val="002B62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8" name="直線矢印コネクタ 27"/>
          <p:cNvCxnSpPr>
            <a:endCxn id="24" idx="2"/>
          </p:cNvCxnSpPr>
          <p:nvPr/>
        </p:nvCxnSpPr>
        <p:spPr bwMode="auto">
          <a:xfrm flipV="1">
            <a:off x="5454247" y="5272328"/>
            <a:ext cx="501574" cy="9961"/>
          </a:xfrm>
          <a:prstGeom prst="straightConnector1">
            <a:avLst/>
          </a:prstGeom>
          <a:solidFill>
            <a:srgbClr val="FFFFFF"/>
          </a:solidFill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/>
          </a:ln>
          <a:effectLst>
            <a:glow rad="25400">
              <a:srgbClr val="FFFFFF">
                <a:alpha val="80000"/>
              </a:srgbClr>
            </a:glow>
          </a:effectLst>
          <a:extLst/>
        </p:spPr>
      </p:cxnSp>
      <p:cxnSp>
        <p:nvCxnSpPr>
          <p:cNvPr id="29" name="直線矢印コネクタ 28"/>
          <p:cNvCxnSpPr>
            <a:stCxn id="24" idx="6"/>
            <a:endCxn id="27" idx="1"/>
          </p:cNvCxnSpPr>
          <p:nvPr/>
        </p:nvCxnSpPr>
        <p:spPr bwMode="auto">
          <a:xfrm flipV="1">
            <a:off x="6220053" y="5269061"/>
            <a:ext cx="464936" cy="3267"/>
          </a:xfrm>
          <a:prstGeom prst="straightConnector1">
            <a:avLst/>
          </a:prstGeom>
          <a:solidFill>
            <a:srgbClr val="FFFFFF"/>
          </a:solidFill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/>
          </a:ln>
          <a:effectLst>
            <a:glow rad="25400">
              <a:srgbClr val="FFFFFF">
                <a:alpha val="80000"/>
              </a:srgbClr>
            </a:glow>
          </a:effectLst>
          <a:extLst/>
        </p:spPr>
      </p:cxnSp>
      <p:cxnSp>
        <p:nvCxnSpPr>
          <p:cNvPr id="30" name="直線矢印コネクタ 29"/>
          <p:cNvCxnSpPr>
            <a:stCxn id="27" idx="3"/>
            <a:endCxn id="8" idx="1"/>
          </p:cNvCxnSpPr>
          <p:nvPr/>
        </p:nvCxnSpPr>
        <p:spPr bwMode="auto">
          <a:xfrm flipV="1">
            <a:off x="7273946" y="5265580"/>
            <a:ext cx="206981" cy="3481"/>
          </a:xfrm>
          <a:prstGeom prst="straightConnector1">
            <a:avLst/>
          </a:prstGeom>
          <a:solidFill>
            <a:srgbClr val="FFFFFF"/>
          </a:solidFill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/>
          </a:ln>
          <a:effectLst>
            <a:glow rad="25400">
              <a:srgbClr val="FFFFFF">
                <a:alpha val="80000"/>
              </a:srgbClr>
            </a:glow>
          </a:effectLst>
          <a:extLst/>
        </p:spPr>
      </p:cxnSp>
      <p:graphicFrame>
        <p:nvGraphicFramePr>
          <p:cNvPr id="31" name="表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600561"/>
              </p:ext>
            </p:extLst>
          </p:nvPr>
        </p:nvGraphicFramePr>
        <p:xfrm>
          <a:off x="3307970" y="2811958"/>
          <a:ext cx="2122956" cy="648024"/>
        </p:xfrm>
        <a:graphic>
          <a:graphicData uri="http://schemas.openxmlformats.org/drawingml/2006/table">
            <a:tbl>
              <a:tblPr firstRow="1" bandRow="1"/>
              <a:tblGrid>
                <a:gridCol w="1412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07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961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smtClean="0">
                          <a:solidFill>
                            <a:schemeClr val="bg1"/>
                          </a:solidFill>
                        </a:rPr>
                        <a:t>Operation</a:t>
                      </a:r>
                      <a:endParaRPr kumimoji="1" lang="ja-JP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B6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smtClean="0">
                          <a:solidFill>
                            <a:schemeClr val="bg1"/>
                          </a:solidFill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B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332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smtClean="0">
                          <a:solidFill>
                            <a:srgbClr val="002B62"/>
                          </a:solidFill>
                        </a:rPr>
                        <a:t>Operation</a:t>
                      </a:r>
                      <a:r>
                        <a:rPr kumimoji="1" lang="en-US" altLang="ja-JP" sz="800" baseline="0" dirty="0" smtClean="0">
                          <a:solidFill>
                            <a:srgbClr val="002B62"/>
                          </a:solidFill>
                        </a:rPr>
                        <a:t> </a:t>
                      </a:r>
                      <a:r>
                        <a:rPr kumimoji="1" lang="en-US" altLang="ja-JP" sz="800" dirty="0" smtClean="0">
                          <a:solidFill>
                            <a:srgbClr val="002B62"/>
                          </a:solidFill>
                        </a:rPr>
                        <a:t>1</a:t>
                      </a:r>
                      <a:endParaRPr kumimoji="1" lang="ja-JP" altLang="en-US" sz="800" dirty="0">
                        <a:solidFill>
                          <a:srgbClr val="002B6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ja-JP" altLang="en-US" sz="800" dirty="0" smtClean="0">
                          <a:solidFill>
                            <a:srgbClr val="002B62"/>
                          </a:solidFill>
                        </a:rPr>
                        <a:t>〇</a:t>
                      </a:r>
                      <a:r>
                        <a:rPr kumimoji="1" lang="en-US" altLang="ja-JP" sz="800" dirty="0" smtClean="0">
                          <a:solidFill>
                            <a:srgbClr val="002B62"/>
                          </a:solidFill>
                        </a:rPr>
                        <a:t>/</a:t>
                      </a:r>
                      <a:r>
                        <a:rPr kumimoji="1" lang="ja-JP" altLang="en-US" sz="800" dirty="0" smtClean="0">
                          <a:solidFill>
                            <a:srgbClr val="002B62"/>
                          </a:solidFill>
                        </a:rPr>
                        <a:t>〇</a:t>
                      </a:r>
                      <a:endParaRPr kumimoji="1" lang="ja-JP" altLang="en-US" sz="800" dirty="0">
                        <a:solidFill>
                          <a:srgbClr val="002B6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33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 smtClean="0">
                          <a:solidFill>
                            <a:srgbClr val="002B62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Operation</a:t>
                      </a:r>
                      <a:r>
                        <a:rPr kumimoji="1" lang="en-US" altLang="ja-JP" sz="800" baseline="0" dirty="0" smtClean="0">
                          <a:solidFill>
                            <a:srgbClr val="002B62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 </a:t>
                      </a:r>
                      <a:r>
                        <a:rPr kumimoji="1" lang="en-US" altLang="ja-JP" sz="800" dirty="0" smtClean="0">
                          <a:solidFill>
                            <a:srgbClr val="002B62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" dirty="0" smtClean="0">
                          <a:solidFill>
                            <a:srgbClr val="002B62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〇</a:t>
                      </a:r>
                      <a:r>
                        <a:rPr kumimoji="1" lang="en-US" altLang="ja-JP" sz="800" dirty="0" smtClean="0">
                          <a:solidFill>
                            <a:srgbClr val="002B62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/</a:t>
                      </a:r>
                      <a:r>
                        <a:rPr kumimoji="1" lang="ja-JP" altLang="en-US" sz="800" dirty="0" smtClean="0">
                          <a:solidFill>
                            <a:srgbClr val="002B62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〇</a:t>
                      </a:r>
                      <a:endParaRPr kumimoji="1" lang="ja-JP" altLang="en-US" sz="800" dirty="0">
                        <a:solidFill>
                          <a:srgbClr val="002B62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369974"/>
                  </a:ext>
                </a:extLst>
              </a:tr>
            </a:tbl>
          </a:graphicData>
        </a:graphic>
      </p:graphicFrame>
      <p:sp>
        <p:nvSpPr>
          <p:cNvPr id="32" name="テキスト ボックス 31"/>
          <p:cNvSpPr txBox="1"/>
          <p:nvPr/>
        </p:nvSpPr>
        <p:spPr>
          <a:xfrm>
            <a:off x="3783024" y="2538018"/>
            <a:ext cx="1283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2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Operation list</a:t>
            </a:r>
            <a:endParaRPr lang="ja-JP" altLang="en-US" sz="1200" b="1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33" name="グループ化 32"/>
          <p:cNvGrpSpPr/>
          <p:nvPr/>
        </p:nvGrpSpPr>
        <p:grpSpPr>
          <a:xfrm>
            <a:off x="5362969" y="3133188"/>
            <a:ext cx="1412566" cy="1018702"/>
            <a:chOff x="5405365" y="2676027"/>
            <a:chExt cx="1473250" cy="1050328"/>
          </a:xfrm>
        </p:grpSpPr>
        <p:pic>
          <p:nvPicPr>
            <p:cNvPr id="34" name="図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926791" y="3105093"/>
              <a:ext cx="447308" cy="621262"/>
            </a:xfrm>
            <a:prstGeom prst="rect">
              <a:avLst/>
            </a:prstGeom>
          </p:spPr>
        </p:pic>
        <p:sp>
          <p:nvSpPr>
            <p:cNvPr id="35" name="テキスト ボックス 34"/>
            <p:cNvSpPr txBox="1"/>
            <p:nvPr/>
          </p:nvSpPr>
          <p:spPr>
            <a:xfrm>
              <a:off x="5405365" y="2676027"/>
              <a:ext cx="1473250" cy="4283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050" b="1" dirty="0" smtClean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Select Operation </a:t>
              </a:r>
              <a:br>
                <a:rPr lang="en-US" altLang="ja-JP" sz="1050" b="1" dirty="0" smtClean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</a:br>
              <a:r>
                <a:rPr lang="en-US" altLang="ja-JP" sz="1050" b="1" dirty="0" smtClean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and execute</a:t>
              </a:r>
              <a:endParaRPr lang="ja-JP" altLang="en-US" sz="105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cxnSp>
        <p:nvCxnSpPr>
          <p:cNvPr id="36" name="直線矢印コネクタ 35"/>
          <p:cNvCxnSpPr/>
          <p:nvPr/>
        </p:nvCxnSpPr>
        <p:spPr bwMode="auto">
          <a:xfrm>
            <a:off x="1301822" y="3357865"/>
            <a:ext cx="0" cy="286664"/>
          </a:xfrm>
          <a:prstGeom prst="straightConnector1">
            <a:avLst/>
          </a:prstGeom>
          <a:solidFill>
            <a:srgbClr val="FFFFFF"/>
          </a:solidFill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/>
          </a:ln>
          <a:effectLst>
            <a:glow rad="25400">
              <a:srgbClr val="FFFFFF">
                <a:alpha val="80000"/>
              </a:srgbClr>
            </a:glow>
          </a:effectLst>
          <a:extLst/>
        </p:spPr>
      </p:cxnSp>
      <p:cxnSp>
        <p:nvCxnSpPr>
          <p:cNvPr id="37" name="直線矢印コネクタ 36"/>
          <p:cNvCxnSpPr/>
          <p:nvPr/>
        </p:nvCxnSpPr>
        <p:spPr bwMode="auto">
          <a:xfrm flipH="1">
            <a:off x="2555603" y="3467980"/>
            <a:ext cx="1123215" cy="152821"/>
          </a:xfrm>
          <a:prstGeom prst="straightConnector1">
            <a:avLst/>
          </a:prstGeom>
          <a:solidFill>
            <a:srgbClr val="FFFFFF"/>
          </a:solidFill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/>
          </a:ln>
          <a:effectLst>
            <a:glow rad="25400">
              <a:srgbClr val="FFFFFF">
                <a:alpha val="80000"/>
              </a:srgbClr>
            </a:glow>
          </a:effectLst>
          <a:extLst/>
        </p:spPr>
      </p:cxnSp>
      <p:sp>
        <p:nvSpPr>
          <p:cNvPr id="38" name="正方形/長方形 37"/>
          <p:cNvSpPr/>
          <p:nvPr/>
        </p:nvSpPr>
        <p:spPr>
          <a:xfrm>
            <a:off x="897998" y="3634435"/>
            <a:ext cx="4539940" cy="9802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9" name="U ターン矢印 48"/>
          <p:cNvSpPr/>
          <p:nvPr/>
        </p:nvSpPr>
        <p:spPr bwMode="auto">
          <a:xfrm rot="5400000">
            <a:off x="4865866" y="4402345"/>
            <a:ext cx="1252983" cy="280182"/>
          </a:xfrm>
          <a:prstGeom prst="uturnArrow">
            <a:avLst>
              <a:gd name="adj1" fmla="val 19869"/>
              <a:gd name="adj2" fmla="val 25000"/>
              <a:gd name="adj3" fmla="val 45726"/>
              <a:gd name="adj4" fmla="val 33120"/>
              <a:gd name="adj5" fmla="val 100000"/>
            </a:avLst>
          </a:prstGeom>
          <a:solidFill>
            <a:srgbClr val="FF0000"/>
          </a:solidFill>
          <a:ln w="12700">
            <a:noFill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 b="1" dirty="0" smtClean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421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正方形/長方形 41"/>
          <p:cNvSpPr/>
          <p:nvPr/>
        </p:nvSpPr>
        <p:spPr bwMode="auto">
          <a:xfrm>
            <a:off x="4765202" y="2060810"/>
            <a:ext cx="3456480" cy="3787931"/>
          </a:xfrm>
          <a:prstGeom prst="rect">
            <a:avLst/>
          </a:prstGeom>
          <a:solidFill>
            <a:srgbClr val="92D050">
              <a:alpha val="49804"/>
            </a:srgbClr>
          </a:solidFill>
          <a:ln>
            <a:noFill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5" name="正方形/長方形 34"/>
          <p:cNvSpPr/>
          <p:nvPr/>
        </p:nvSpPr>
        <p:spPr bwMode="auto">
          <a:xfrm>
            <a:off x="323410" y="2060810"/>
            <a:ext cx="3456480" cy="3787931"/>
          </a:xfrm>
          <a:prstGeom prst="rect">
            <a:avLst/>
          </a:prstGeom>
          <a:solidFill>
            <a:schemeClr val="accent6">
              <a:lumMod val="90000"/>
              <a:lumOff val="10000"/>
              <a:alpha val="50000"/>
            </a:schemeClr>
          </a:solidFill>
          <a:ln>
            <a:noFill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1.2</a:t>
            </a:r>
            <a:r>
              <a:rPr lang="ja-JP" altLang="en-US" dirty="0"/>
              <a:t> </a:t>
            </a:r>
            <a:r>
              <a:rPr lang="en-US" altLang="ja-JP" dirty="0" smtClean="0"/>
              <a:t>Scenario overview(3/3)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323746" y="836712"/>
            <a:ext cx="8964487" cy="1100356"/>
          </a:xfrm>
        </p:spPr>
        <p:txBody>
          <a:bodyPr>
            <a:normAutofit/>
          </a:bodyPr>
          <a:lstStyle/>
          <a:p>
            <a:r>
              <a:rPr lang="en-US" altLang="ja-JP" dirty="0"/>
              <a:t>Post-installation Ansible Legacy </a:t>
            </a:r>
            <a:r>
              <a:rPr lang="en-US" altLang="ja-JP" dirty="0" smtClean="0"/>
              <a:t>execution scenario.</a:t>
            </a:r>
          </a:p>
          <a:p>
            <a:pPr lvl="1"/>
            <a:r>
              <a:rPr lang="en-US" altLang="ja-JP" dirty="0" smtClean="0"/>
              <a:t>The figure below illustrates the scenario as well as the Developer(Preparation)/Operator(Execution) operations.   </a:t>
            </a:r>
            <a:endParaRPr lang="en-US" altLang="ja-JP" dirty="0"/>
          </a:p>
        </p:txBody>
      </p:sp>
      <p:sp>
        <p:nvSpPr>
          <p:cNvPr id="6" name="角丸四角形 5"/>
          <p:cNvSpPr/>
          <p:nvPr/>
        </p:nvSpPr>
        <p:spPr bwMode="auto">
          <a:xfrm>
            <a:off x="427591" y="2787198"/>
            <a:ext cx="3274612" cy="513286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Upload Playbook and </a:t>
            </a:r>
            <a:r>
              <a:rPr lang="en-US" altLang="ja-JP" sz="1400" b="1" dirty="0" smtClean="0">
                <a:latin typeface="+mn-ea"/>
              </a:rPr>
              <a:t>link</a:t>
            </a:r>
            <a:br>
              <a:rPr lang="en-US" altLang="ja-JP" sz="1400" b="1" dirty="0" smtClean="0">
                <a:latin typeface="+mn-ea"/>
              </a:rPr>
            </a:br>
            <a:r>
              <a:rPr lang="en-US" altLang="ja-JP" sz="1400" b="1" dirty="0" smtClean="0">
                <a:latin typeface="+mn-ea"/>
              </a:rPr>
              <a:t> </a:t>
            </a:r>
            <a:r>
              <a:rPr lang="en-US" altLang="ja-JP" sz="1400" b="1" dirty="0">
                <a:latin typeface="+mn-ea"/>
              </a:rPr>
              <a:t>them to jobs(Movement)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7" name="角丸四角形 26"/>
          <p:cNvSpPr/>
          <p:nvPr/>
        </p:nvSpPr>
        <p:spPr bwMode="auto">
          <a:xfrm>
            <a:off x="1184943" y="2177523"/>
            <a:ext cx="1759907" cy="401363"/>
          </a:xfrm>
          <a:prstGeom prst="roundRect">
            <a:avLst/>
          </a:prstGeom>
          <a:solidFill>
            <a:schemeClr val="accent6">
              <a:lumMod val="25000"/>
              <a:lumOff val="75000"/>
            </a:schemeClr>
          </a:solidFill>
          <a:ln/>
          <a:effectLst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b="1" dirty="0" smtClean="0">
                <a:solidFill>
                  <a:schemeClr val="tx1"/>
                </a:solidFill>
                <a:latin typeface="+mn-ea"/>
              </a:rPr>
              <a:t>Preparation</a:t>
            </a:r>
            <a:endParaRPr kumimoji="1" lang="ja-JP" altLang="en-US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角丸四角形 27"/>
          <p:cNvSpPr/>
          <p:nvPr/>
        </p:nvSpPr>
        <p:spPr bwMode="auto">
          <a:xfrm>
            <a:off x="5567541" y="2184547"/>
            <a:ext cx="1851802" cy="381581"/>
          </a:xfrm>
          <a:prstGeom prst="roundRect">
            <a:avLst/>
          </a:prstGeom>
          <a:solidFill>
            <a:srgbClr val="92D050"/>
          </a:solidFill>
          <a:ln/>
          <a:effectLst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b="1" dirty="0" smtClean="0">
                <a:solidFill>
                  <a:schemeClr val="tx1"/>
                </a:solidFill>
                <a:latin typeface="+mn-ea"/>
              </a:rPr>
              <a:t>Execution</a:t>
            </a:r>
          </a:p>
        </p:txBody>
      </p:sp>
      <p:sp>
        <p:nvSpPr>
          <p:cNvPr id="30" name="角丸四角形 29"/>
          <p:cNvSpPr/>
          <p:nvPr/>
        </p:nvSpPr>
        <p:spPr bwMode="auto">
          <a:xfrm>
            <a:off x="427591" y="3381955"/>
            <a:ext cx="3274612" cy="513286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Insert job(Movement) </a:t>
            </a:r>
            <a:r>
              <a:rPr lang="en-US" altLang="ja-JP" sz="1400" b="1" dirty="0" smtClean="0">
                <a:latin typeface="+mn-ea"/>
              </a:rPr>
              <a:t/>
            </a:r>
            <a:br>
              <a:rPr lang="en-US" altLang="ja-JP" sz="1400" b="1" dirty="0" smtClean="0">
                <a:latin typeface="+mn-ea"/>
              </a:rPr>
            </a:br>
            <a:r>
              <a:rPr lang="en-US" altLang="ja-JP" sz="1400" b="1" dirty="0" smtClean="0">
                <a:latin typeface="+mn-ea"/>
              </a:rPr>
              <a:t>into </a:t>
            </a:r>
            <a:r>
              <a:rPr lang="en-US" altLang="ja-JP" sz="1400" b="1" dirty="0">
                <a:latin typeface="+mn-ea"/>
              </a:rPr>
              <a:t>Jobflow (Conductor)</a:t>
            </a:r>
            <a:endParaRPr lang="ja-JP" altLang="en-US" sz="1400" b="1" dirty="0">
              <a:latin typeface="+mn-ea"/>
            </a:endParaRPr>
          </a:p>
        </p:txBody>
      </p:sp>
      <p:sp>
        <p:nvSpPr>
          <p:cNvPr id="31" name="角丸四角形 30"/>
          <p:cNvSpPr/>
          <p:nvPr/>
        </p:nvSpPr>
        <p:spPr bwMode="auto">
          <a:xfrm>
            <a:off x="427591" y="3976712"/>
            <a:ext cx="3274612" cy="513286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Configure Data sheet and </a:t>
            </a:r>
            <a:r>
              <a:rPr lang="en-US" altLang="ja-JP" sz="1400" b="1" dirty="0" smtClean="0">
                <a:latin typeface="+mn-ea"/>
              </a:rPr>
              <a:t/>
            </a:r>
            <a:br>
              <a:rPr lang="en-US" altLang="ja-JP" sz="1400" b="1" dirty="0" smtClean="0">
                <a:latin typeface="+mn-ea"/>
              </a:rPr>
            </a:br>
            <a:r>
              <a:rPr lang="en-US" altLang="ja-JP" sz="1400" b="1" dirty="0" smtClean="0">
                <a:latin typeface="+mn-ea"/>
              </a:rPr>
              <a:t>Parameter </a:t>
            </a:r>
            <a:r>
              <a:rPr lang="en-US" altLang="ja-JP" sz="1400" b="1" dirty="0">
                <a:latin typeface="+mn-ea"/>
              </a:rPr>
              <a:t>sheet to CMDB.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32" name="角丸四角形 31"/>
          <p:cNvSpPr/>
          <p:nvPr/>
        </p:nvSpPr>
        <p:spPr bwMode="auto">
          <a:xfrm>
            <a:off x="427591" y="4571469"/>
            <a:ext cx="3274612" cy="513286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Register Data to Datasheets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33" name="角丸四角形 32"/>
          <p:cNvSpPr/>
          <p:nvPr/>
        </p:nvSpPr>
        <p:spPr bwMode="auto">
          <a:xfrm>
            <a:off x="427591" y="5166226"/>
            <a:ext cx="3274612" cy="513286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Link Parameter sheet items </a:t>
            </a:r>
            <a:r>
              <a:rPr lang="en-US" altLang="ja-JP" sz="1400" b="1" dirty="0" smtClean="0">
                <a:latin typeface="+mn-ea"/>
              </a:rPr>
              <a:t/>
            </a:r>
            <a:br>
              <a:rPr lang="en-US" altLang="ja-JP" sz="1400" b="1" dirty="0" smtClean="0">
                <a:latin typeface="+mn-ea"/>
              </a:rPr>
            </a:br>
            <a:r>
              <a:rPr lang="en-US" altLang="ja-JP" sz="1400" b="1" dirty="0" smtClean="0">
                <a:latin typeface="+mn-ea"/>
              </a:rPr>
              <a:t>and </a:t>
            </a:r>
            <a:r>
              <a:rPr lang="en-US" altLang="ja-JP" sz="1400" b="1" dirty="0">
                <a:latin typeface="+mn-ea"/>
              </a:rPr>
              <a:t>Playbook variables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4884595" y="2780910"/>
            <a:ext cx="3274612" cy="513286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Register Linux </a:t>
            </a:r>
            <a:r>
              <a:rPr lang="en-US" altLang="ja-JP" sz="1400" b="1" dirty="0" smtClean="0">
                <a:latin typeface="+mn-ea"/>
              </a:rPr>
              <a:t>machine</a:t>
            </a:r>
            <a:br>
              <a:rPr lang="en-US" altLang="ja-JP" sz="1400" b="1" dirty="0" smtClean="0">
                <a:latin typeface="+mn-ea"/>
              </a:rPr>
            </a:br>
            <a:r>
              <a:rPr lang="en-US" altLang="ja-JP" sz="1400" b="1" dirty="0" smtClean="0">
                <a:latin typeface="+mn-ea"/>
              </a:rPr>
              <a:t> </a:t>
            </a:r>
            <a:r>
              <a:rPr lang="en-US" altLang="ja-JP" sz="1400" b="1" dirty="0">
                <a:latin typeface="+mn-ea"/>
              </a:rPr>
              <a:t>to Device list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4" name="右矢印 3"/>
          <p:cNvSpPr/>
          <p:nvPr/>
        </p:nvSpPr>
        <p:spPr bwMode="auto">
          <a:xfrm>
            <a:off x="4013751" y="3437848"/>
            <a:ext cx="517590" cy="1514884"/>
          </a:xfrm>
          <a:prstGeom prst="rightArrow">
            <a:avLst/>
          </a:prstGeom>
          <a:solidFill>
            <a:srgbClr val="FFA032"/>
          </a:solidFill>
          <a:ln w="12700">
            <a:noFill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角丸四角形 42"/>
          <p:cNvSpPr/>
          <p:nvPr/>
        </p:nvSpPr>
        <p:spPr bwMode="auto">
          <a:xfrm>
            <a:off x="4884596" y="3381955"/>
            <a:ext cx="3274612" cy="513286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Register Operation name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44" name="角丸四角形 43"/>
          <p:cNvSpPr/>
          <p:nvPr/>
        </p:nvSpPr>
        <p:spPr bwMode="auto">
          <a:xfrm>
            <a:off x="4884596" y="3976712"/>
            <a:ext cx="3274612" cy="513286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Register data to Parameter sheet.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45" name="角丸四角形 44"/>
          <p:cNvSpPr/>
          <p:nvPr/>
        </p:nvSpPr>
        <p:spPr bwMode="auto">
          <a:xfrm>
            <a:off x="4884595" y="4571469"/>
            <a:ext cx="3274612" cy="513286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Execute job flow (Conductor)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0" name="角丸四角形 19"/>
          <p:cNvSpPr/>
          <p:nvPr/>
        </p:nvSpPr>
        <p:spPr bwMode="auto">
          <a:xfrm>
            <a:off x="4884595" y="5166226"/>
            <a:ext cx="3274612" cy="513286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Check execution results.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8630286" y="3207497"/>
            <a:ext cx="492443" cy="2472015"/>
          </a:xfrm>
          <a:prstGeom prst="rect">
            <a:avLst/>
          </a:prstGeom>
          <a:noFill/>
          <a:ln w="38100">
            <a:noFill/>
          </a:ln>
        </p:spPr>
        <p:txBody>
          <a:bodyPr vert="vert" wrap="square" rtlCol="0">
            <a:spAutoFit/>
          </a:bodyPr>
          <a:lstStyle/>
          <a:p>
            <a:pPr algn="ctr"/>
            <a:r>
              <a:rPr kumimoji="1" lang="ja-JP" altLang="en-US" sz="2000" b="1" dirty="0" smtClean="0">
                <a:ln w="1270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★ </a:t>
            </a:r>
            <a:r>
              <a:rPr kumimoji="1" lang="en-US" altLang="ja-JP" sz="2000" b="1" dirty="0" smtClean="0">
                <a:ln w="1270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Repeat </a:t>
            </a:r>
            <a:r>
              <a:rPr kumimoji="1" lang="ja-JP" altLang="en-US" sz="2000" b="1" dirty="0" smtClean="0">
                <a:ln w="1270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★</a:t>
            </a:r>
            <a:endParaRPr kumimoji="1" lang="ja-JP" altLang="en-US" sz="2000" b="1" dirty="0">
              <a:ln w="12700">
                <a:solidFill>
                  <a:schemeClr val="accent2">
                    <a:lumMod val="60000"/>
                    <a:lumOff val="4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U ターン矢印 8"/>
          <p:cNvSpPr/>
          <p:nvPr/>
        </p:nvSpPr>
        <p:spPr bwMode="auto">
          <a:xfrm rot="5400000">
            <a:off x="7431353" y="4348556"/>
            <a:ext cx="1952040" cy="445826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FF0000"/>
          </a:solidFill>
          <a:ln w="12700">
            <a:noFill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 b="1" dirty="0" smtClean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5854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C_standard4_3">
  <a:themeElements>
    <a:clrScheme name="orchestratedcolor_2015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6491B"/>
      </a:accent1>
      <a:accent2>
        <a:srgbClr val="76161B"/>
      </a:accent2>
      <a:accent3>
        <a:srgbClr val="203315"/>
      </a:accent3>
      <a:accent4>
        <a:srgbClr val="1C4A50"/>
      </a:accent4>
      <a:accent5>
        <a:srgbClr val="31253B"/>
      </a:accent5>
      <a:accent6>
        <a:srgbClr val="002B62"/>
      </a:accent6>
      <a:hlink>
        <a:srgbClr val="4575FD"/>
      </a:hlink>
      <a:folHlink>
        <a:srgbClr val="9E5ECE"/>
      </a:folHlink>
    </a:clrScheme>
    <a:fontScheme name="orchestratedfont_2015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8100">
          <a:solidFill>
            <a:srgbClr val="FF0000"/>
          </a:solidFill>
          <a:prstDash val="sysDash"/>
        </a:ln>
        <a:effectLst/>
        <a:extLst/>
      </a:spPr>
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r">
          <a:defRPr kumimoji="1" b="1" dirty="0" smtClean="0">
            <a:solidFill>
              <a:schemeClr val="bg1"/>
            </a:solidFill>
            <a:latin typeface="+mn-ea"/>
          </a:defRPr>
        </a:defPPr>
      </a:lstStyle>
    </a:spDef>
    <a:lnDef>
      <a:spPr bwMode="auto"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tx1">
                    <a:alpha val="50000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1_stream_st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D200"/>
        </a:accent1>
        <a:accent2>
          <a:srgbClr val="E62D00"/>
        </a:accent2>
        <a:accent3>
          <a:srgbClr val="FFFFFF"/>
        </a:accent3>
        <a:accent4>
          <a:srgbClr val="000000"/>
        </a:accent4>
        <a:accent5>
          <a:srgbClr val="FFE5AA"/>
        </a:accent5>
        <a:accent6>
          <a:srgbClr val="D02800"/>
        </a:accent6>
        <a:hlink>
          <a:srgbClr val="00B4A0"/>
        </a:hlink>
        <a:folHlink>
          <a:srgbClr val="69B43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1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FFD200"/>
        </a:accent1>
        <a:accent2>
          <a:srgbClr val="E62D00"/>
        </a:accent2>
        <a:accent3>
          <a:srgbClr val="FFFFFF"/>
        </a:accent3>
        <a:accent4>
          <a:srgbClr val="000000"/>
        </a:accent4>
        <a:accent5>
          <a:srgbClr val="FFE5AA"/>
        </a:accent5>
        <a:accent6>
          <a:srgbClr val="D02800"/>
        </a:accent6>
        <a:hlink>
          <a:srgbClr val="00B4A0"/>
        </a:hlink>
        <a:folHlink>
          <a:srgbClr val="69B43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??テーマ">
  <a:themeElements>
    <a:clrScheme name="orchestratedcolor_2015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6491B"/>
      </a:accent1>
      <a:accent2>
        <a:srgbClr val="76161B"/>
      </a:accent2>
      <a:accent3>
        <a:srgbClr val="203315"/>
      </a:accent3>
      <a:accent4>
        <a:srgbClr val="1C4A50"/>
      </a:accent4>
      <a:accent5>
        <a:srgbClr val="31253B"/>
      </a:accent5>
      <a:accent6>
        <a:srgbClr val="002B62"/>
      </a:accent6>
      <a:hlink>
        <a:srgbClr val="4575FD"/>
      </a:hlink>
      <a:folHlink>
        <a:srgbClr val="9E5ECE"/>
      </a:folHlink>
    </a:clrScheme>
    <a:fontScheme name="orchestratedfont_2015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??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?? ??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?? ??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5510</Words>
  <Application>Microsoft Office PowerPoint</Application>
  <PresentationFormat>画面に合わせる (4:3)</PresentationFormat>
  <Paragraphs>931</Paragraphs>
  <Slides>58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58</vt:i4>
      </vt:variant>
    </vt:vector>
  </HeadingPairs>
  <TitlesOfParts>
    <vt:vector size="70" baseType="lpstr">
      <vt:lpstr>HGP創英角ｺﾞｼｯｸUB</vt:lpstr>
      <vt:lpstr>Meiryo UI</vt:lpstr>
      <vt:lpstr>ＭＳ Ｐゴシック</vt:lpstr>
      <vt:lpstr>メイリオ</vt:lpstr>
      <vt:lpstr>游ゴシック</vt:lpstr>
      <vt:lpstr>游ゴシック Light</vt:lpstr>
      <vt:lpstr>Arial</vt:lpstr>
      <vt:lpstr>Calibri</vt:lpstr>
      <vt:lpstr>Tahoma</vt:lpstr>
      <vt:lpstr>Wingdings</vt:lpstr>
      <vt:lpstr>NEC_standard4_3</vt:lpstr>
      <vt:lpstr>デザインの設定</vt:lpstr>
      <vt:lpstr>PowerPoint プレゼンテーション</vt:lpstr>
      <vt:lpstr>Table of contents</vt:lpstr>
      <vt:lpstr>Table of Contents</vt:lpstr>
      <vt:lpstr>1.　Introduction</vt:lpstr>
      <vt:lpstr>1.1 Introduction (1/2)　</vt:lpstr>
      <vt:lpstr>1.1 Introduction (2/2)</vt:lpstr>
      <vt:lpstr>1.2 Scenario overview(1/3)</vt:lpstr>
      <vt:lpstr>1.2 Scenario overview (2/3)</vt:lpstr>
      <vt:lpstr>1.2 Scenario overview(3/3)</vt:lpstr>
      <vt:lpstr>1.3 Terminology</vt:lpstr>
      <vt:lpstr>2.　Screen Description</vt:lpstr>
      <vt:lpstr>2.1 Web console screen description（Login）</vt:lpstr>
      <vt:lpstr>2.2 Screen Description (Main Menu)</vt:lpstr>
      <vt:lpstr>2.3 Screen Description (Menu) (1/2)</vt:lpstr>
      <vt:lpstr>2.3 Screen Description (Menu) (2/2)</vt:lpstr>
      <vt:lpstr>3.　Preparation</vt:lpstr>
      <vt:lpstr>3.1 Uploading Playbook and linking it to a job(Movement) (1/5)</vt:lpstr>
      <vt:lpstr>3.1 Uploading Playbook and linking it to a job(Movement) (2/5)</vt:lpstr>
      <vt:lpstr>3.1 Uploading Playbook and linking it to a job(Movement) (3/5)</vt:lpstr>
      <vt:lpstr>3.1 Uploading Playbook and linking it to a job(Movement) (4/5)</vt:lpstr>
      <vt:lpstr>3.1 Uploading Playbook and linking it to a job(Movement) (5/5)</vt:lpstr>
      <vt:lpstr>3.2 Implementing job (Movement)into Jobflow (Conductor)</vt:lpstr>
      <vt:lpstr>3.3 Configure CMDB Data sheet and Parameter sheet (1/3)</vt:lpstr>
      <vt:lpstr>3.3 Configure CMDB Data sheet and Parameter sheet (2/3)</vt:lpstr>
      <vt:lpstr>3.3 Configure CMDB Data sheet and Parameter sheet (3/3)</vt:lpstr>
      <vt:lpstr>3.4 Link Parameter sheet item to Playbook variable (1/3)</vt:lpstr>
      <vt:lpstr>3.4 Link Parameter sheet item to Playbook variable (2/3)</vt:lpstr>
      <vt:lpstr>3.4 Link Parameter sheet item to Playbook variable (3/3)</vt:lpstr>
      <vt:lpstr>4.　Execution (First time)</vt:lpstr>
      <vt:lpstr>PowerPoint プレゼンテーション</vt:lpstr>
      <vt:lpstr>PowerPoint プレゼンテーション</vt:lpstr>
      <vt:lpstr>PowerPoint プレゼンテーション</vt:lpstr>
      <vt:lpstr>4.2 Register Operation name (Operation)</vt:lpstr>
      <vt:lpstr>4.3 Register data to Parameter sheet (1/2)</vt:lpstr>
      <vt:lpstr>4.3 Register data to Parameter sheet (2/2)</vt:lpstr>
      <vt:lpstr>4.4 Execute Jobflow (Conductor) (1/3)</vt:lpstr>
      <vt:lpstr>4.4 Execute Jobflow (Conductor) (2/3)</vt:lpstr>
      <vt:lpstr>4.4 Execute Jobflow (Conductor) (3/3)</vt:lpstr>
      <vt:lpstr>4.5 Check Execution results (1/3)</vt:lpstr>
      <vt:lpstr>4.5 Check Execution results (2/3)</vt:lpstr>
      <vt:lpstr>4.5 Check Execution results (3/3)</vt:lpstr>
      <vt:lpstr>5.　Execution (Second time)</vt:lpstr>
      <vt:lpstr>5.1 Register Operation name (Operation)</vt:lpstr>
      <vt:lpstr>5.2 Register data to Parameter sheet</vt:lpstr>
      <vt:lpstr>5.3 Execute Jobflow (Conductor) (1/3)</vt:lpstr>
      <vt:lpstr>5.3 Execute Jobflow (Conductor) (2/3)</vt:lpstr>
      <vt:lpstr>5.3 Execute Jobflow (Conductor) (3/3)</vt:lpstr>
      <vt:lpstr>5.4 Check Execution results (1/2)</vt:lpstr>
      <vt:lpstr>5.4 Check Execution results (2/2)</vt:lpstr>
      <vt:lpstr>6.　 Checking the CMDB Parameter history 　</vt:lpstr>
      <vt:lpstr>6.1 Executing operations and History Management 　</vt:lpstr>
      <vt:lpstr>6.2 Checking the CMDB Parameter history (1/3)</vt:lpstr>
      <vt:lpstr>6.2 Checking the CMDB Parameter history (2/3)</vt:lpstr>
      <vt:lpstr>6.2 Checking the CMDB Parameter history (3/3)</vt:lpstr>
      <vt:lpstr>A　Appendix</vt:lpstr>
      <vt:lpstr>Reference ① 【Ansible-Legacy】Single Execution</vt:lpstr>
      <vt:lpstr>Reference ② 【Ansible-Legacy】Execution check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2017-07-14T05:50:27Z</dcterms:created>
  <dcterms:modified xsi:type="dcterms:W3CDTF">2022-01-19T01:07:36Z</dcterms:modified>
</cp:coreProperties>
</file>